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Lst>
  <p:sldSz cy="9144000" cx="6858000"/>
  <p:notesSz cx="6858000" cy="9144000"/>
  <p:embeddedFontLst>
    <p:embeddedFont>
      <p:font typeface="Roboto"/>
      <p:regular r:id="rId36"/>
      <p:bold r:id="rId37"/>
      <p:italic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456">
          <p15:clr>
            <a:srgbClr val="9AA0A6"/>
          </p15:clr>
        </p15:guide>
      </p15:sldGuideLst>
    </p:ext>
    <p:ext uri="http://customooxmlschemas.google.com/">
      <go:slidesCustomData xmlns:go="http://customooxmlschemas.google.com/" r:id="rId40" roundtripDataSignature="AMtx7mjFAfG1oBQEgHCxrlhInIoMQbks/A=="/>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Holly Bird"/>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456" orient="horz"/>
      </p:guideLst>
    </p:cSldViewPr>
  </p:slideViewPr>
</p:viewP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bold.fntdata"/><Relationship Id="rId14" Type="http://schemas.openxmlformats.org/officeDocument/2006/relationships/slide" Target="slides/slide8.xml"/><Relationship Id="rId36" Type="http://schemas.openxmlformats.org/officeDocument/2006/relationships/font" Target="fonts/Roboto-regular.fntdata"/><Relationship Id="rId17" Type="http://schemas.openxmlformats.org/officeDocument/2006/relationships/slide" Target="slides/slide11.xml"/><Relationship Id="rId39" Type="http://schemas.openxmlformats.org/officeDocument/2006/relationships/font" Target="fonts/Roboto-boldItalic.fntdata"/><Relationship Id="rId16" Type="http://schemas.openxmlformats.org/officeDocument/2006/relationships/slide" Target="slides/slide10.xml"/><Relationship Id="rId38" Type="http://schemas.openxmlformats.org/officeDocument/2006/relationships/font" Target="fonts/Roboto-italic.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8-03T16:12:24.575">
    <p:pos x="0" y="0"/>
    <p:text>@dena@mbevents.ca can you add #letapecanada under the @ letapecanada
_Assigned to Dena Rishdiasam_</p:text>
    <p:extLst>
      <p:ext uri="{C676402C-5697-4E1C-873F-D02D1690AC5C}">
        <p15:threadingInfo timeZoneBias="0"/>
      </p:ext>
      <p:ext uri="http://customooxmlschemas.google.com/">
        <go:slidesCustomData xmlns:go="http://customooxmlschemas.google.com/" commentPostId="AAAAdSiwKnA"/>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 name="Google Shape;58;p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3464ce8561_0_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Complete swag bag/ change to what we are offering. Need pics*</a:t>
            </a:r>
            <a:endParaRPr/>
          </a:p>
        </p:txBody>
      </p:sp>
      <p:sp>
        <p:nvSpPr>
          <p:cNvPr id="166" name="Google Shape;166;g13464ce8561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169b7ad6d7_15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7" name="Google Shape;177;g1169b7ad6d7_15_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3209cdccb9_0_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13209cdccb9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Create travel details / find bike shop partners</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19534cd1f4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119534cd1f4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change to long route;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13fe4e7cb00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13fe4e7cb00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change to long route;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19c4040503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119c4040503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medium route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9534cd1f4_0_2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119534cd1f4_0_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84493e74a_9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184493e74a_9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1184493e74a_3_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1184493e74a_3_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US">
                <a:solidFill>
                  <a:schemeClr val="dk1"/>
                </a:solidFill>
              </a:rPr>
              <a:t>T</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dbe022a06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1" name="Google Shape;281;g11dbe022a06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Get updated info from Finisher Pix</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65" name="Google Shape;65;p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184493e74a_3_5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1184493e74a_3_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1184493e74a_3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0" name="Google Shape;310;g1184493e74a_3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link location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g13209cdccb9_0_18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0" name="Google Shape;320;g13209cdccb9_0_1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13209cdccb9_0_17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g13209cdccb9_0_1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11862eb4737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9" name="Google Shape;349;g11862eb4737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16aaf0c1eb_0_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9" name="Google Shape;359;g116aaf0c1eb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1143175c7e1_0_4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g1143175c7e1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Explore Edmonton will be adding their information here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fdbd320684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8" name="Google Shape;378;gfdbd320684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Explore Edmonton will be adding their information here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gfdbd320684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5" name="Google Shape;385;gfdbd320684_0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Explore Edmonton will be adding their information here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fdbd320684_0_1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2" name="Google Shape;392;gfdbd320684_0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Explore Edmonton will be adding their information here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13209cdccb9_0_1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US"/>
              <a:t>New letter from Michael </a:t>
            </a:r>
            <a:endParaRPr/>
          </a:p>
        </p:txBody>
      </p:sp>
      <p:sp>
        <p:nvSpPr>
          <p:cNvPr id="79" name="Google Shape;79;g13209cdccb9_0_13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1169b7ad6d7_0_28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g1169b7ad6d7_0_28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169b7ad6d7_0_28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g1169b7ad6d7_0_2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12" name="Google Shape;112;p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13209cdccb9_0_15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13209cdccb9_0_1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39" name="Google Shape;139;p4: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3209cdccb9_0_10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13209cdccb9_0_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US"/>
              <a:t>Saturday 10-4 @ Matrix headquarters hotel</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g1169b7ad6d7_0_209"/>
          <p:cNvSpPr txBox="1"/>
          <p:nvPr>
            <p:ph type="ctrTitle"/>
          </p:nvPr>
        </p:nvSpPr>
        <p:spPr>
          <a:xfrm>
            <a:off x="233781" y="1323689"/>
            <a:ext cx="6390300" cy="3649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g1169b7ad6d7_0_209"/>
          <p:cNvSpPr txBox="1"/>
          <p:nvPr>
            <p:ph idx="1" type="subTitle"/>
          </p:nvPr>
        </p:nvSpPr>
        <p:spPr>
          <a:xfrm>
            <a:off x="233775" y="5038444"/>
            <a:ext cx="6390300" cy="1409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g1169b7ad6d7_0_209"/>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7" name="Shape 47"/>
        <p:cNvGrpSpPr/>
        <p:nvPr/>
      </p:nvGrpSpPr>
      <p:grpSpPr>
        <a:xfrm>
          <a:off x="0" y="0"/>
          <a:ext cx="0" cy="0"/>
          <a:chOff x="0" y="0"/>
          <a:chExt cx="0" cy="0"/>
        </a:xfrm>
      </p:grpSpPr>
      <p:sp>
        <p:nvSpPr>
          <p:cNvPr id="48" name="Google Shape;48;g1169b7ad6d7_0_241"/>
          <p:cNvSpPr txBox="1"/>
          <p:nvPr>
            <p:ph idx="1" type="body"/>
          </p:nvPr>
        </p:nvSpPr>
        <p:spPr>
          <a:xfrm>
            <a:off x="233775" y="7521022"/>
            <a:ext cx="4499100" cy="10758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9" name="Google Shape;49;g1169b7ad6d7_0_241"/>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0" name="Shape 50"/>
        <p:cNvGrpSpPr/>
        <p:nvPr/>
      </p:nvGrpSpPr>
      <p:grpSpPr>
        <a:xfrm>
          <a:off x="0" y="0"/>
          <a:ext cx="0" cy="0"/>
          <a:chOff x="0" y="0"/>
          <a:chExt cx="0" cy="0"/>
        </a:xfrm>
      </p:grpSpPr>
      <p:sp>
        <p:nvSpPr>
          <p:cNvPr id="51" name="Google Shape;51;g1169b7ad6d7_0_244"/>
          <p:cNvSpPr txBox="1"/>
          <p:nvPr>
            <p:ph hasCustomPrompt="1" type="title"/>
          </p:nvPr>
        </p:nvSpPr>
        <p:spPr>
          <a:xfrm>
            <a:off x="233775" y="1966444"/>
            <a:ext cx="6390300" cy="34908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g1169b7ad6d7_0_244"/>
          <p:cNvSpPr txBox="1"/>
          <p:nvPr>
            <p:ph idx="1" type="body"/>
          </p:nvPr>
        </p:nvSpPr>
        <p:spPr>
          <a:xfrm>
            <a:off x="233775" y="5603956"/>
            <a:ext cx="6390300" cy="23124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53" name="Google Shape;53;g1169b7ad6d7_0_244"/>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g1169b7ad6d7_0_248"/>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g1169b7ad6d7_0_250"/>
          <p:cNvSpPr txBox="1"/>
          <p:nvPr>
            <p:ph type="title"/>
          </p:nvPr>
        </p:nvSpPr>
        <p:spPr>
          <a:xfrm>
            <a:off x="471488" y="486836"/>
            <a:ext cx="5915100" cy="17673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g1169b7ad6d7_0_250"/>
          <p:cNvSpPr txBox="1"/>
          <p:nvPr>
            <p:ph idx="1" type="body"/>
          </p:nvPr>
        </p:nvSpPr>
        <p:spPr>
          <a:xfrm>
            <a:off x="471488" y="2434167"/>
            <a:ext cx="5915100" cy="5801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750"/>
              </a:spcBef>
              <a:spcAft>
                <a:spcPts val="0"/>
              </a:spcAft>
              <a:buClr>
                <a:schemeClr val="dk1"/>
              </a:buClr>
              <a:buSzPts val="1800"/>
              <a:buChar char="●"/>
              <a:defRPr/>
            </a:lvl1pPr>
            <a:lvl2pPr indent="-342900" lvl="1" marL="914400" algn="l">
              <a:lnSpc>
                <a:spcPct val="90000"/>
              </a:lnSpc>
              <a:spcBef>
                <a:spcPts val="1200"/>
              </a:spcBef>
              <a:spcAft>
                <a:spcPts val="0"/>
              </a:spcAft>
              <a:buClr>
                <a:schemeClr val="dk1"/>
              </a:buClr>
              <a:buSzPts val="1800"/>
              <a:buChar char="○"/>
              <a:defRPr/>
            </a:lvl2pPr>
            <a:lvl3pPr indent="-342900" lvl="2" marL="1371600" algn="l">
              <a:lnSpc>
                <a:spcPct val="90000"/>
              </a:lnSpc>
              <a:spcBef>
                <a:spcPts val="1200"/>
              </a:spcBef>
              <a:spcAft>
                <a:spcPts val="0"/>
              </a:spcAft>
              <a:buClr>
                <a:schemeClr val="dk1"/>
              </a:buClr>
              <a:buSzPts val="1800"/>
              <a:buChar char="■"/>
              <a:defRPr/>
            </a:lvl3pPr>
            <a:lvl4pPr indent="-342900" lvl="3" marL="1828800" algn="l">
              <a:lnSpc>
                <a:spcPct val="90000"/>
              </a:lnSpc>
              <a:spcBef>
                <a:spcPts val="1200"/>
              </a:spcBef>
              <a:spcAft>
                <a:spcPts val="0"/>
              </a:spcAft>
              <a:buClr>
                <a:schemeClr val="dk1"/>
              </a:buClr>
              <a:buSzPts val="1800"/>
              <a:buChar char="●"/>
              <a:defRPr/>
            </a:lvl4pPr>
            <a:lvl5pPr indent="-342900" lvl="4" marL="2286000" algn="l">
              <a:lnSpc>
                <a:spcPct val="90000"/>
              </a:lnSpc>
              <a:spcBef>
                <a:spcPts val="1200"/>
              </a:spcBef>
              <a:spcAft>
                <a:spcPts val="0"/>
              </a:spcAft>
              <a:buClr>
                <a:schemeClr val="dk1"/>
              </a:buClr>
              <a:buSzPts val="1800"/>
              <a:buChar char="○"/>
              <a:defRPr/>
            </a:lvl5pPr>
            <a:lvl6pPr indent="-342900" lvl="5" marL="2743200" algn="l">
              <a:lnSpc>
                <a:spcPct val="90000"/>
              </a:lnSpc>
              <a:spcBef>
                <a:spcPts val="1200"/>
              </a:spcBef>
              <a:spcAft>
                <a:spcPts val="0"/>
              </a:spcAft>
              <a:buClr>
                <a:schemeClr val="dk1"/>
              </a:buClr>
              <a:buSzPts val="1800"/>
              <a:buChar char="■"/>
              <a:defRPr/>
            </a:lvl6pPr>
            <a:lvl7pPr indent="-342900" lvl="6" marL="3200400" algn="l">
              <a:lnSpc>
                <a:spcPct val="90000"/>
              </a:lnSpc>
              <a:spcBef>
                <a:spcPts val="1200"/>
              </a:spcBef>
              <a:spcAft>
                <a:spcPts val="0"/>
              </a:spcAft>
              <a:buClr>
                <a:schemeClr val="dk1"/>
              </a:buClr>
              <a:buSzPts val="1800"/>
              <a:buChar char="●"/>
              <a:defRPr/>
            </a:lvl7pPr>
            <a:lvl8pPr indent="-342900" lvl="7" marL="3657600" algn="l">
              <a:lnSpc>
                <a:spcPct val="90000"/>
              </a:lnSpc>
              <a:spcBef>
                <a:spcPts val="1200"/>
              </a:spcBef>
              <a:spcAft>
                <a:spcPts val="0"/>
              </a:spcAft>
              <a:buClr>
                <a:schemeClr val="dk1"/>
              </a:buClr>
              <a:buSzPts val="1800"/>
              <a:buChar char="○"/>
              <a:defRPr/>
            </a:lvl8pPr>
            <a:lvl9pPr indent="-342900" lvl="8" marL="4114800" algn="l">
              <a:lnSpc>
                <a:spcPct val="90000"/>
              </a:lnSpc>
              <a:spcBef>
                <a:spcPts val="1200"/>
              </a:spcBef>
              <a:spcAft>
                <a:spcPts val="1200"/>
              </a:spcAft>
              <a:buClr>
                <a:schemeClr val="dk1"/>
              </a:buClr>
              <a:buSzPts val="1800"/>
              <a:buChar char="■"/>
              <a:defRPr/>
            </a:lvl9pPr>
          </a:lstStyle>
          <a:p/>
        </p:txBody>
      </p:sp>
      <p:sp>
        <p:nvSpPr>
          <p:cNvPr id="16" name="Google Shape;16;g1169b7ad6d7_0_250"/>
          <p:cNvSpPr txBox="1"/>
          <p:nvPr>
            <p:ph idx="10" type="dt"/>
          </p:nvPr>
        </p:nvSpPr>
        <p:spPr>
          <a:xfrm>
            <a:off x="471488" y="8475136"/>
            <a:ext cx="1543200" cy="4869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7" name="Google Shape;17;g1169b7ad6d7_0_250"/>
          <p:cNvSpPr txBox="1"/>
          <p:nvPr>
            <p:ph idx="11" type="ftr"/>
          </p:nvPr>
        </p:nvSpPr>
        <p:spPr>
          <a:xfrm>
            <a:off x="2271713" y="8475136"/>
            <a:ext cx="2314500" cy="4869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8" name="Google Shape;18;g1169b7ad6d7_0_250"/>
          <p:cNvSpPr txBox="1"/>
          <p:nvPr>
            <p:ph idx="12" type="sldNum"/>
          </p:nvPr>
        </p:nvSpPr>
        <p:spPr>
          <a:xfrm>
            <a:off x="4843463" y="8475136"/>
            <a:ext cx="1543200" cy="486900"/>
          </a:xfrm>
          <a:prstGeom prst="rect">
            <a:avLst/>
          </a:prstGeom>
          <a:noFill/>
          <a:ln>
            <a:noFill/>
          </a:ln>
        </p:spPr>
        <p:txBody>
          <a:bodyPr anchorCtr="0" anchor="ctr" bIns="45700" lIns="91425" spcFirstLastPara="1" rIns="91425" wrap="square" tIns="45700">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9" name="Shape 19"/>
        <p:cNvGrpSpPr/>
        <p:nvPr/>
      </p:nvGrpSpPr>
      <p:grpSpPr>
        <a:xfrm>
          <a:off x="0" y="0"/>
          <a:ext cx="0" cy="0"/>
          <a:chOff x="0" y="0"/>
          <a:chExt cx="0" cy="0"/>
        </a:xfrm>
      </p:grpSpPr>
      <p:sp>
        <p:nvSpPr>
          <p:cNvPr id="20" name="Google Shape;20;g1169b7ad6d7_0_213"/>
          <p:cNvSpPr txBox="1"/>
          <p:nvPr>
            <p:ph type="title"/>
          </p:nvPr>
        </p:nvSpPr>
        <p:spPr>
          <a:xfrm>
            <a:off x="233775" y="3823733"/>
            <a:ext cx="6390300" cy="14964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1" name="Google Shape;21;g1169b7ad6d7_0_213"/>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2" name="Shape 22"/>
        <p:cNvGrpSpPr/>
        <p:nvPr/>
      </p:nvGrpSpPr>
      <p:grpSpPr>
        <a:xfrm>
          <a:off x="0" y="0"/>
          <a:ext cx="0" cy="0"/>
          <a:chOff x="0" y="0"/>
          <a:chExt cx="0" cy="0"/>
        </a:xfrm>
      </p:grpSpPr>
      <p:sp>
        <p:nvSpPr>
          <p:cNvPr id="23" name="Google Shape;23;g1169b7ad6d7_0_216"/>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g1169b7ad6d7_0_216"/>
          <p:cNvSpPr txBox="1"/>
          <p:nvPr>
            <p:ph idx="1" type="body"/>
          </p:nvPr>
        </p:nvSpPr>
        <p:spPr>
          <a:xfrm>
            <a:off x="233775" y="2048844"/>
            <a:ext cx="6390300" cy="60735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5" name="Google Shape;25;g1169b7ad6d7_0_216"/>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6" name="Shape 26"/>
        <p:cNvGrpSpPr/>
        <p:nvPr/>
      </p:nvGrpSpPr>
      <p:grpSpPr>
        <a:xfrm>
          <a:off x="0" y="0"/>
          <a:ext cx="0" cy="0"/>
          <a:chOff x="0" y="0"/>
          <a:chExt cx="0" cy="0"/>
        </a:xfrm>
      </p:grpSpPr>
      <p:sp>
        <p:nvSpPr>
          <p:cNvPr id="27" name="Google Shape;27;g1169b7ad6d7_0_220"/>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8" name="Google Shape;28;g1169b7ad6d7_0_220"/>
          <p:cNvSpPr txBox="1"/>
          <p:nvPr>
            <p:ph idx="1" type="body"/>
          </p:nvPr>
        </p:nvSpPr>
        <p:spPr>
          <a:xfrm>
            <a:off x="233775" y="2048844"/>
            <a:ext cx="3000000" cy="60735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g1169b7ad6d7_0_220"/>
          <p:cNvSpPr txBox="1"/>
          <p:nvPr>
            <p:ph idx="2" type="body"/>
          </p:nvPr>
        </p:nvSpPr>
        <p:spPr>
          <a:xfrm>
            <a:off x="3624300" y="2048844"/>
            <a:ext cx="3000000" cy="60735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0" name="Google Shape;30;g1169b7ad6d7_0_220"/>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g1169b7ad6d7_0_225"/>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3" name="Google Shape;33;g1169b7ad6d7_0_225"/>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 name="Shape 34"/>
        <p:cNvGrpSpPr/>
        <p:nvPr/>
      </p:nvGrpSpPr>
      <p:grpSpPr>
        <a:xfrm>
          <a:off x="0" y="0"/>
          <a:ext cx="0" cy="0"/>
          <a:chOff x="0" y="0"/>
          <a:chExt cx="0" cy="0"/>
        </a:xfrm>
      </p:grpSpPr>
      <p:sp>
        <p:nvSpPr>
          <p:cNvPr id="35" name="Google Shape;35;g1169b7ad6d7_0_228"/>
          <p:cNvSpPr txBox="1"/>
          <p:nvPr>
            <p:ph type="title"/>
          </p:nvPr>
        </p:nvSpPr>
        <p:spPr>
          <a:xfrm>
            <a:off x="233775" y="987733"/>
            <a:ext cx="2106000" cy="13434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6" name="Google Shape;36;g1169b7ad6d7_0_228"/>
          <p:cNvSpPr txBox="1"/>
          <p:nvPr>
            <p:ph idx="1" type="body"/>
          </p:nvPr>
        </p:nvSpPr>
        <p:spPr>
          <a:xfrm>
            <a:off x="233775" y="2470400"/>
            <a:ext cx="2106000" cy="56523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7" name="Google Shape;37;g1169b7ad6d7_0_228"/>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8" name="Shape 38"/>
        <p:cNvGrpSpPr/>
        <p:nvPr/>
      </p:nvGrpSpPr>
      <p:grpSpPr>
        <a:xfrm>
          <a:off x="0" y="0"/>
          <a:ext cx="0" cy="0"/>
          <a:chOff x="0" y="0"/>
          <a:chExt cx="0" cy="0"/>
        </a:xfrm>
      </p:grpSpPr>
      <p:sp>
        <p:nvSpPr>
          <p:cNvPr id="39" name="Google Shape;39;g1169b7ad6d7_0_232"/>
          <p:cNvSpPr txBox="1"/>
          <p:nvPr>
            <p:ph type="title"/>
          </p:nvPr>
        </p:nvSpPr>
        <p:spPr>
          <a:xfrm>
            <a:off x="367688" y="800267"/>
            <a:ext cx="4776000" cy="72726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40" name="Google Shape;40;g1169b7ad6d7_0_232"/>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g1169b7ad6d7_0_235"/>
          <p:cNvSpPr/>
          <p:nvPr/>
        </p:nvSpPr>
        <p:spPr>
          <a:xfrm>
            <a:off x="3429000" y="-222"/>
            <a:ext cx="3429000" cy="91440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g1169b7ad6d7_0_235"/>
          <p:cNvSpPr txBox="1"/>
          <p:nvPr>
            <p:ph type="title"/>
          </p:nvPr>
        </p:nvSpPr>
        <p:spPr>
          <a:xfrm>
            <a:off x="199125" y="2192311"/>
            <a:ext cx="3033900" cy="26352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4" name="Google Shape;44;g1169b7ad6d7_0_235"/>
          <p:cNvSpPr txBox="1"/>
          <p:nvPr>
            <p:ph idx="1" type="subTitle"/>
          </p:nvPr>
        </p:nvSpPr>
        <p:spPr>
          <a:xfrm>
            <a:off x="199125" y="4983244"/>
            <a:ext cx="3033900" cy="21957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5" name="Google Shape;45;g1169b7ad6d7_0_235"/>
          <p:cNvSpPr txBox="1"/>
          <p:nvPr>
            <p:ph idx="2" type="body"/>
          </p:nvPr>
        </p:nvSpPr>
        <p:spPr>
          <a:xfrm>
            <a:off x="3704625" y="1287244"/>
            <a:ext cx="2877900" cy="6569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6" name="Google Shape;46;g1169b7ad6d7_0_235"/>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g1169b7ad6d7_0_205"/>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g1169b7ad6d7_0_205"/>
          <p:cNvSpPr txBox="1"/>
          <p:nvPr>
            <p:ph idx="1" type="body"/>
          </p:nvPr>
        </p:nvSpPr>
        <p:spPr>
          <a:xfrm>
            <a:off x="233775" y="2048844"/>
            <a:ext cx="6390300" cy="60735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g1169b7ad6d7_0_205"/>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comments" Target="../comments/comment1.xml"/><Relationship Id="rId4"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2.png"/><Relationship Id="rId5" Type="http://schemas.openxmlformats.org/officeDocument/2006/relationships/image" Target="../media/image33.png"/><Relationship Id="rId6" Type="http://schemas.openxmlformats.org/officeDocument/2006/relationships/image" Target="../media/image32.png"/></Relationships>
</file>

<file path=ppt/slides/_rels/slide12.xml.rels><?xml version="1.0" encoding="UTF-8" standalone="yes"?><Relationships xmlns="http://schemas.openxmlformats.org/package/2006/relationships"><Relationship Id="rId10"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www.matrixedmonton.com/" TargetMode="External"/><Relationship Id="rId4" Type="http://schemas.openxmlformats.org/officeDocument/2006/relationships/hyperlink" Target="https://www.booking.com/hotel/ca/sandman-calgary-city-centre.html" TargetMode="External"/><Relationship Id="rId9" Type="http://schemas.openxmlformats.org/officeDocument/2006/relationships/hyperlink" Target="https://www.letapecanada.com/experience" TargetMode="External"/><Relationship Id="rId5" Type="http://schemas.openxmlformats.org/officeDocument/2006/relationships/hyperlink" Target="https://www.booking.com/hotel/ca/sandman-calgary-city-centre.html" TargetMode="External"/><Relationship Id="rId6" Type="http://schemas.openxmlformats.org/officeDocument/2006/relationships/hyperlink" Target="https://www.fairmont.com/macdonald-edmonton/" TargetMode="External"/><Relationship Id="rId7" Type="http://schemas.openxmlformats.org/officeDocument/2006/relationships/hyperlink" Target="https://www.fairmont.com/macdonald-edmonton/" TargetMode="External"/><Relationship Id="rId8" Type="http://schemas.openxmlformats.org/officeDocument/2006/relationships/hyperlink" Target="https://www.marriott.com/hotels/travel/yegwi-the-westin-edmonton/"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8.jpg"/><Relationship Id="rId4" Type="http://schemas.openxmlformats.org/officeDocument/2006/relationships/hyperlink" Target="https://www.strava.com/routes/2990326054978763958"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jpg"/><Relationship Id="rId4" Type="http://schemas.openxmlformats.org/officeDocument/2006/relationships/hyperlink" Target="https://www.strava.com/routes/2989996981602861756"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g"/><Relationship Id="rId4" Type="http://schemas.openxmlformats.org/officeDocument/2006/relationships/hyperlink" Target="https://www.strava.com/routes/2989997127792272784"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4.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jp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hyperlink" Target="http://www.finisherpix.com/e/5008" TargetMode="External"/><Relationship Id="rId4" Type="http://schemas.openxmlformats.org/officeDocument/2006/relationships/hyperlink" Target="http://www.finisherpix.com/e/5008" TargetMode="External"/><Relationship Id="rId5" Type="http://schemas.openxmlformats.org/officeDocument/2006/relationships/hyperlink" Target="mailto:support@finisherpix.com" TargetMode="External"/><Relationship Id="rId6" Type="http://schemas.openxmlformats.org/officeDocument/2006/relationships/hyperlink" Target="http://www.finisherpix.com" TargetMode="External"/><Relationship Id="rId7"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ecsd.net/8058"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google.com/maps/dir//our+lady+of+the+prairies/@42.8259088,-114.3871348,5z/data=!4m8!4m7!1m0!1m5!1m1!1s0x53a020138b328501:0x2681692f49e668d9!2m2!1d-113.6253524!2d53.499889" TargetMode="External"/><Relationship Id="rId4" Type="http://schemas.openxmlformats.org/officeDocument/2006/relationships/image" Target="../media/image1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hyperlink" Target="https://signup.com/go/ynaXuhk" TargetMode="External"/><Relationship Id="rId4" Type="http://schemas.openxmlformats.org/officeDocument/2006/relationships/image" Target="../media/image17.jpg"/><Relationship Id="rId5" Type="http://schemas.openxmlformats.org/officeDocument/2006/relationships/image" Target="../media/image21.jpg"/><Relationship Id="rId6" Type="http://schemas.openxmlformats.org/officeDocument/2006/relationships/image" Target="../media/image1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jp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1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8.jpg"/><Relationship Id="rId5"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https://www.matrixedmonton.com/" TargetMode="External"/><Relationship Id="rId4" Type="http://schemas.openxmlformats.org/officeDocument/2006/relationships/hyperlink" Target="mailto:info@mbevents.ca" TargetMode="External"/><Relationship Id="rId5" Type="http://schemas.openxmlformats.org/officeDocument/2006/relationships/image" Target="../media/image9.png"/><Relationship Id="rId6" Type="http://schemas.openxmlformats.org/officeDocument/2006/relationships/image" Target="../media/image2.png"/><Relationship Id="rId7"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9" name="Shape 59"/>
        <p:cNvGrpSpPr/>
        <p:nvPr/>
      </p:nvGrpSpPr>
      <p:grpSpPr>
        <a:xfrm>
          <a:off x="0" y="0"/>
          <a:ext cx="0" cy="0"/>
          <a:chOff x="0" y="0"/>
          <a:chExt cx="0" cy="0"/>
        </a:xfrm>
      </p:grpSpPr>
      <p:sp>
        <p:nvSpPr>
          <p:cNvPr id="60" name="Google Shape;60;p1"/>
          <p:cNvSpPr txBox="1"/>
          <p:nvPr>
            <p:ph idx="1" type="subTitle"/>
          </p:nvPr>
        </p:nvSpPr>
        <p:spPr>
          <a:xfrm>
            <a:off x="595993" y="818545"/>
            <a:ext cx="5143500" cy="2207700"/>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1800"/>
              <a:buNone/>
            </a:pPr>
            <a:r>
              <a:t/>
            </a:r>
            <a:endParaRPr/>
          </a:p>
        </p:txBody>
      </p:sp>
      <p:pic>
        <p:nvPicPr>
          <p:cNvPr id="61" name="Google Shape;61;p1"/>
          <p:cNvPicPr preferRelativeResize="0"/>
          <p:nvPr/>
        </p:nvPicPr>
        <p:blipFill>
          <a:blip r:embed="rId4">
            <a:alphaModFix/>
          </a:blip>
          <a:stretch>
            <a:fillRect/>
          </a:stretch>
        </p:blipFill>
        <p:spPr>
          <a:xfrm>
            <a:off x="0" y="0"/>
            <a:ext cx="6857999" cy="9143999"/>
          </a:xfrm>
          <a:prstGeom prst="rect">
            <a:avLst/>
          </a:prstGeom>
          <a:noFill/>
          <a:ln>
            <a:noFill/>
          </a:ln>
        </p:spPr>
      </p:pic>
      <p:sp>
        <p:nvSpPr>
          <p:cNvPr id="62" name="Google Shape;62;p1"/>
          <p:cNvSpPr txBox="1"/>
          <p:nvPr/>
        </p:nvSpPr>
        <p:spPr>
          <a:xfrm>
            <a:off x="2333625" y="8582025"/>
            <a:ext cx="1171500" cy="3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150">
                <a:solidFill>
                  <a:schemeClr val="dk1"/>
                </a:solidFill>
                <a:latin typeface="Roboto"/>
                <a:ea typeface="Roboto"/>
                <a:cs typeface="Roboto"/>
                <a:sym typeface="Roboto"/>
              </a:rPr>
              <a:t>#letapecanada </a:t>
            </a:r>
            <a:endParaRPr b="1" sz="1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7" name="Shape 167"/>
        <p:cNvGrpSpPr/>
        <p:nvPr/>
      </p:nvGrpSpPr>
      <p:grpSpPr>
        <a:xfrm>
          <a:off x="0" y="0"/>
          <a:ext cx="0" cy="0"/>
          <a:chOff x="0" y="0"/>
          <a:chExt cx="0" cy="0"/>
        </a:xfrm>
      </p:grpSpPr>
      <p:sp>
        <p:nvSpPr>
          <p:cNvPr id="168" name="Google Shape;168;g13464ce8561_0_12"/>
          <p:cNvSpPr/>
          <p:nvPr/>
        </p:nvSpPr>
        <p:spPr>
          <a:xfrm>
            <a:off x="9525" y="90487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g13464ce8561_0_12"/>
          <p:cNvSpPr txBox="1"/>
          <p:nvPr>
            <p:ph type="title"/>
          </p:nvPr>
        </p:nvSpPr>
        <p:spPr>
          <a:xfrm>
            <a:off x="0" y="254550"/>
            <a:ext cx="5143500" cy="177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250"/>
              <a:t>Race Swag</a:t>
            </a:r>
            <a:endParaRPr b="1" sz="2250"/>
          </a:p>
        </p:txBody>
      </p:sp>
      <p:sp>
        <p:nvSpPr>
          <p:cNvPr id="170" name="Google Shape;170;g13464ce8561_0_12"/>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g13464ce8561_0_12"/>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9</a:t>
            </a:r>
            <a:endParaRPr b="1" i="0" sz="1100" u="none" cap="none" strike="noStrike">
              <a:solidFill>
                <a:srgbClr val="000000"/>
              </a:solidFill>
              <a:latin typeface="Arial"/>
              <a:ea typeface="Arial"/>
              <a:cs typeface="Arial"/>
              <a:sym typeface="Arial"/>
            </a:endParaRPr>
          </a:p>
        </p:txBody>
      </p:sp>
      <p:pic>
        <p:nvPicPr>
          <p:cNvPr id="172" name="Google Shape;172;g13464ce8561_0_12"/>
          <p:cNvPicPr preferRelativeResize="0"/>
          <p:nvPr/>
        </p:nvPicPr>
        <p:blipFill>
          <a:blip r:embed="rId3">
            <a:alphaModFix/>
          </a:blip>
          <a:stretch>
            <a:fillRect/>
          </a:stretch>
        </p:blipFill>
        <p:spPr>
          <a:xfrm>
            <a:off x="-12" y="1629250"/>
            <a:ext cx="6768574" cy="8845575"/>
          </a:xfrm>
          <a:prstGeom prst="rect">
            <a:avLst/>
          </a:prstGeom>
          <a:noFill/>
          <a:ln>
            <a:noFill/>
          </a:ln>
        </p:spPr>
      </p:pic>
      <p:sp>
        <p:nvSpPr>
          <p:cNvPr id="173" name="Google Shape;173;g13464ce8561_0_12"/>
          <p:cNvSpPr txBox="1"/>
          <p:nvPr/>
        </p:nvSpPr>
        <p:spPr>
          <a:xfrm>
            <a:off x="0" y="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solidFill>
                  <a:schemeClr val="dk1"/>
                </a:solidFill>
              </a:rPr>
              <a:t>Road closures:</a:t>
            </a:r>
            <a:endParaRPr/>
          </a:p>
        </p:txBody>
      </p:sp>
      <p:sp>
        <p:nvSpPr>
          <p:cNvPr id="174" name="Google Shape;174;g13464ce8561_0_12"/>
          <p:cNvSpPr txBox="1"/>
          <p:nvPr/>
        </p:nvSpPr>
        <p:spPr>
          <a:xfrm>
            <a:off x="152625" y="1629250"/>
            <a:ext cx="3381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lt1"/>
                </a:solidFill>
              </a:rPr>
              <a:t>Showcase your epic achievement! Swag items are included with registration and you’ll get them at packet pickup.</a:t>
            </a:r>
            <a:endParaRPr b="1">
              <a:solidFill>
                <a:schemeClr val="lt1"/>
              </a:solidFill>
            </a:endParaRPr>
          </a:p>
          <a:p>
            <a:pPr indent="0" lvl="0" marL="0" rtl="0" algn="l">
              <a:spcBef>
                <a:spcPts val="0"/>
              </a:spcBef>
              <a:spcAft>
                <a:spcPts val="0"/>
              </a:spcAft>
              <a:buNone/>
            </a:pPr>
            <a:r>
              <a:t/>
            </a:r>
            <a:endParaRPr>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pic>
        <p:nvPicPr>
          <p:cNvPr id="179" name="Google Shape;179;g1169b7ad6d7_15_47"/>
          <p:cNvPicPr preferRelativeResize="0"/>
          <p:nvPr/>
        </p:nvPicPr>
        <p:blipFill>
          <a:blip r:embed="rId3">
            <a:alphaModFix/>
          </a:blip>
          <a:stretch>
            <a:fillRect/>
          </a:stretch>
        </p:blipFill>
        <p:spPr>
          <a:xfrm>
            <a:off x="0" y="-7"/>
            <a:ext cx="6857999" cy="981157"/>
          </a:xfrm>
          <a:prstGeom prst="rect">
            <a:avLst/>
          </a:prstGeom>
          <a:noFill/>
          <a:ln>
            <a:noFill/>
          </a:ln>
        </p:spPr>
      </p:pic>
      <p:sp>
        <p:nvSpPr>
          <p:cNvPr id="180" name="Google Shape;180;g1169b7ad6d7_15_47"/>
          <p:cNvSpPr/>
          <p:nvPr/>
        </p:nvSpPr>
        <p:spPr>
          <a:xfrm>
            <a:off x="0" y="7210100"/>
            <a:ext cx="6858000" cy="1934100"/>
          </a:xfrm>
          <a:prstGeom prst="rect">
            <a:avLst/>
          </a:prstGeom>
          <a:gradFill>
            <a:gsLst>
              <a:gs pos="0">
                <a:schemeClr val="lt1"/>
              </a:gs>
              <a:gs pos="52000">
                <a:srgbClr val="F1FB84"/>
              </a:gs>
              <a:gs pos="76000">
                <a:srgbClr val="F8F442"/>
              </a:gs>
              <a:gs pos="100000">
                <a:srgbClr val="FFED00"/>
              </a:gs>
            </a:gsLst>
            <a:lin ang="5400700"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1169b7ad6d7_15_47"/>
          <p:cNvSpPr/>
          <p:nvPr/>
        </p:nvSpPr>
        <p:spPr>
          <a:xfrm>
            <a:off x="0" y="1524700"/>
            <a:ext cx="914400" cy="3633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1169b7ad6d7_15_47"/>
          <p:cNvSpPr/>
          <p:nvPr/>
        </p:nvSpPr>
        <p:spPr>
          <a:xfrm>
            <a:off x="2782675" y="1039713"/>
            <a:ext cx="40386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1169b7ad6d7_15_47"/>
          <p:cNvSpPr txBox="1"/>
          <p:nvPr>
            <p:ph type="title"/>
          </p:nvPr>
        </p:nvSpPr>
        <p:spPr>
          <a:xfrm>
            <a:off x="3947275" y="981150"/>
            <a:ext cx="2338200" cy="4668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Classe Spéciale</a:t>
            </a:r>
            <a:endParaRPr b="1" sz="2150"/>
          </a:p>
        </p:txBody>
      </p:sp>
      <p:sp>
        <p:nvSpPr>
          <p:cNvPr id="184" name="Google Shape;184;g1169b7ad6d7_15_47"/>
          <p:cNvSpPr txBox="1"/>
          <p:nvPr/>
        </p:nvSpPr>
        <p:spPr>
          <a:xfrm>
            <a:off x="3748725" y="1719350"/>
            <a:ext cx="3209100" cy="22812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Experience the L'Étape by  Tour de France VVIP Experience</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The Classe Spéciale category is limited to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only 250 riders and includes big perks,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goodies and unforgettable experiences.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You can race in any distance with </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Classe Spéciale.</a:t>
            </a:r>
            <a:endParaRPr b="0"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rial"/>
              <a:ea typeface="Arial"/>
              <a:cs typeface="Arial"/>
              <a:sym typeface="Arial"/>
            </a:endParaRPr>
          </a:p>
        </p:txBody>
      </p:sp>
      <p:sp>
        <p:nvSpPr>
          <p:cNvPr id="185" name="Google Shape;185;g1169b7ad6d7_15_47"/>
          <p:cNvSpPr txBox="1"/>
          <p:nvPr/>
        </p:nvSpPr>
        <p:spPr>
          <a:xfrm>
            <a:off x="-155087" y="5337025"/>
            <a:ext cx="3900600" cy="2328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lang="en-US" sz="1300">
                <a:solidFill>
                  <a:schemeClr val="dk1"/>
                </a:solidFill>
              </a:rPr>
              <a:t>            </a:t>
            </a:r>
            <a:r>
              <a:rPr b="1" i="0" lang="en-US" sz="1300" u="none" cap="none" strike="noStrike">
                <a:solidFill>
                  <a:schemeClr val="dk1"/>
                </a:solidFill>
                <a:latin typeface="Arial"/>
                <a:ea typeface="Arial"/>
                <a:cs typeface="Arial"/>
                <a:sym typeface="Arial"/>
              </a:rPr>
              <a:t>The Classe Spéciale category features:</a:t>
            </a:r>
            <a:endParaRPr b="1" i="0" sz="13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Char char="●"/>
            </a:pPr>
            <a:r>
              <a:rPr i="0" lang="en-US" sz="1100" cap="none" strike="noStrike">
                <a:solidFill>
                  <a:schemeClr val="dk1"/>
                </a:solidFill>
              </a:rPr>
              <a:t>Full 2022</a:t>
            </a:r>
            <a:r>
              <a:rPr b="1" i="0" lang="en-US" sz="1100" cap="none" strike="noStrike">
                <a:solidFill>
                  <a:schemeClr val="dk1"/>
                </a:solidFill>
              </a:rPr>
              <a:t> L'Étape </a:t>
            </a:r>
            <a:r>
              <a:rPr b="1" lang="en-US" sz="1100">
                <a:solidFill>
                  <a:schemeClr val="dk1"/>
                </a:solidFill>
              </a:rPr>
              <a:t>Edmonton</a:t>
            </a:r>
            <a:r>
              <a:rPr b="1" i="0" lang="en-US" sz="1100" cap="none" strike="noStrike">
                <a:solidFill>
                  <a:schemeClr val="dk1"/>
                </a:solidFill>
              </a:rPr>
              <a:t> by Tour de France cycling kit</a:t>
            </a:r>
            <a:endParaRPr b="1" i="0" sz="1100" cap="none" strike="noStrike">
              <a:solidFill>
                <a:schemeClr val="dk1"/>
              </a:solidFill>
            </a:endParaRPr>
          </a:p>
          <a:p>
            <a:pPr indent="-298450" lvl="0" marL="457200" marR="0" rtl="0" algn="l">
              <a:lnSpc>
                <a:spcPct val="115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Fast-lane pick-up of your L'Étape </a:t>
            </a:r>
            <a:r>
              <a:rPr lang="en-US" sz="1100">
                <a:solidFill>
                  <a:schemeClr val="dk1"/>
                </a:solidFill>
              </a:rPr>
              <a:t>Edmonton</a:t>
            </a:r>
            <a:r>
              <a:rPr b="0" i="0" lang="en-US" sz="1100" u="none" cap="none" strike="noStrike">
                <a:solidFill>
                  <a:schemeClr val="dk1"/>
                </a:solidFill>
                <a:latin typeface="Arial"/>
                <a:ea typeface="Arial"/>
                <a:cs typeface="Arial"/>
                <a:sym typeface="Arial"/>
              </a:rPr>
              <a:t> by Tour de France race package during the event.</a:t>
            </a:r>
            <a:endParaRPr b="0" i="0" sz="1100" u="none" cap="none" strike="noStrike">
              <a:solidFill>
                <a:schemeClr val="dk1"/>
              </a:solidFill>
              <a:highlight>
                <a:srgbClr val="FF00FF"/>
              </a:highlight>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VIP race staging area, including easy-access to your preferred start staging area and pre-race food and beverage for L'Étape </a:t>
            </a:r>
            <a:r>
              <a:rPr lang="en-US" sz="1100">
                <a:solidFill>
                  <a:schemeClr val="dk1"/>
                </a:solidFill>
              </a:rPr>
              <a:t>Edmonton</a:t>
            </a:r>
            <a:r>
              <a:rPr b="0" i="0" lang="en-US"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a:p>
            <a:pPr indent="-298450" lvl="0" marL="457200" marR="0" rtl="0" algn="l">
              <a:lnSpc>
                <a:spcPct val="115000"/>
              </a:lnSpc>
              <a:spcBef>
                <a:spcPts val="0"/>
              </a:spcBef>
              <a:spcAft>
                <a:spcPts val="0"/>
              </a:spcAft>
              <a:buClr>
                <a:schemeClr val="dk1"/>
              </a:buClr>
              <a:buSzPts val="1100"/>
              <a:buFont typeface="Arial"/>
              <a:buChar char="●"/>
            </a:pPr>
            <a:r>
              <a:rPr b="0" i="0" lang="en-US" sz="1100" u="none" cap="none" strike="noStrike">
                <a:solidFill>
                  <a:schemeClr val="dk1"/>
                </a:solidFill>
                <a:latin typeface="Arial"/>
                <a:ea typeface="Arial"/>
                <a:cs typeface="Arial"/>
                <a:sym typeface="Arial"/>
              </a:rPr>
              <a:t>Leave in the first wave if you choose to.</a:t>
            </a:r>
            <a:endParaRPr b="0" i="0" sz="110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None/>
            </a:pPr>
            <a:r>
              <a:t/>
            </a:r>
            <a:endParaRPr b="0" i="0" sz="1100" u="none" cap="none" strike="noStrike">
              <a:solidFill>
                <a:schemeClr val="dk1"/>
              </a:solidFill>
              <a:highlight>
                <a:srgbClr val="FF00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sp>
        <p:nvSpPr>
          <p:cNvPr id="186" name="Google Shape;186;g1169b7ad6d7_15_47"/>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7" name="Google Shape;187;g1169b7ad6d7_15_47"/>
          <p:cNvSpPr txBox="1"/>
          <p:nvPr/>
        </p:nvSpPr>
        <p:spPr>
          <a:xfrm>
            <a:off x="6523175" y="103950"/>
            <a:ext cx="392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pic>
        <p:nvPicPr>
          <p:cNvPr id="188" name="Google Shape;188;g1169b7ad6d7_15_47"/>
          <p:cNvPicPr preferRelativeResize="0"/>
          <p:nvPr/>
        </p:nvPicPr>
        <p:blipFill rotWithShape="1">
          <a:blip r:embed="rId4">
            <a:alphaModFix/>
          </a:blip>
          <a:srcRect b="0" l="0" r="0" t="0"/>
          <a:stretch/>
        </p:blipFill>
        <p:spPr>
          <a:xfrm>
            <a:off x="5207775" y="6847025"/>
            <a:ext cx="258300" cy="258300"/>
          </a:xfrm>
          <a:prstGeom prst="rect">
            <a:avLst/>
          </a:prstGeom>
          <a:noFill/>
          <a:ln>
            <a:noFill/>
          </a:ln>
        </p:spPr>
      </p:pic>
      <p:pic>
        <p:nvPicPr>
          <p:cNvPr id="189" name="Google Shape;189;g1169b7ad6d7_15_47"/>
          <p:cNvPicPr preferRelativeResize="0"/>
          <p:nvPr/>
        </p:nvPicPr>
        <p:blipFill>
          <a:blip r:embed="rId5">
            <a:alphaModFix/>
          </a:blip>
          <a:stretch>
            <a:fillRect/>
          </a:stretch>
        </p:blipFill>
        <p:spPr>
          <a:xfrm>
            <a:off x="-55975" y="1743762"/>
            <a:ext cx="3702386" cy="3143099"/>
          </a:xfrm>
          <a:prstGeom prst="rect">
            <a:avLst/>
          </a:prstGeom>
          <a:noFill/>
          <a:ln>
            <a:noFill/>
          </a:ln>
        </p:spPr>
      </p:pic>
      <p:pic>
        <p:nvPicPr>
          <p:cNvPr id="190" name="Google Shape;190;g1169b7ad6d7_15_47"/>
          <p:cNvPicPr preferRelativeResize="0"/>
          <p:nvPr/>
        </p:nvPicPr>
        <p:blipFill>
          <a:blip r:embed="rId6">
            <a:alphaModFix/>
          </a:blip>
          <a:stretch>
            <a:fillRect/>
          </a:stretch>
        </p:blipFill>
        <p:spPr>
          <a:xfrm>
            <a:off x="3748725" y="3760450"/>
            <a:ext cx="3072551" cy="4717655"/>
          </a:xfrm>
          <a:prstGeom prst="rect">
            <a:avLst/>
          </a:prstGeom>
          <a:noFill/>
          <a:ln>
            <a:noFill/>
          </a:ln>
        </p:spPr>
      </p:pic>
      <p:sp>
        <p:nvSpPr>
          <p:cNvPr id="191" name="Google Shape;191;g1169b7ad6d7_15_47"/>
          <p:cNvSpPr txBox="1"/>
          <p:nvPr/>
        </p:nvSpPr>
        <p:spPr>
          <a:xfrm>
            <a:off x="6491075" y="103950"/>
            <a:ext cx="4569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10</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13209cdccb9_0_5"/>
          <p:cNvSpPr/>
          <p:nvPr/>
        </p:nvSpPr>
        <p:spPr>
          <a:xfrm>
            <a:off x="9525" y="1425125"/>
            <a:ext cx="1629000" cy="2313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n-US" sz="1588">
                <a:solidFill>
                  <a:schemeClr val="dk1"/>
                </a:solidFill>
              </a:rPr>
              <a:t>Partner hotels</a:t>
            </a:r>
            <a:endParaRPr b="0" i="0" sz="900" u="none" cap="none" strike="noStrike">
              <a:solidFill>
                <a:srgbClr val="000000"/>
              </a:solidFill>
              <a:latin typeface="Arial"/>
              <a:ea typeface="Arial"/>
              <a:cs typeface="Arial"/>
              <a:sym typeface="Arial"/>
            </a:endParaRPr>
          </a:p>
        </p:txBody>
      </p:sp>
      <p:sp>
        <p:nvSpPr>
          <p:cNvPr id="197" name="Google Shape;197;g13209cdccb9_0_5"/>
          <p:cNvSpPr/>
          <p:nvPr/>
        </p:nvSpPr>
        <p:spPr>
          <a:xfrm>
            <a:off x="9525" y="65032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90000"/>
              </a:lnSpc>
              <a:spcBef>
                <a:spcPts val="0"/>
              </a:spcBef>
              <a:spcAft>
                <a:spcPts val="0"/>
              </a:spcAft>
              <a:buClr>
                <a:schemeClr val="dk1"/>
              </a:buClr>
              <a:buSzPts val="3300"/>
              <a:buFont typeface="Calibri"/>
              <a:buNone/>
            </a:pPr>
            <a:r>
              <a:rPr b="1" lang="en-US" sz="2422">
                <a:solidFill>
                  <a:schemeClr val="dk1"/>
                </a:solidFill>
              </a:rPr>
              <a:t>Travel </a:t>
            </a:r>
            <a:endParaRPr b="0" i="0" sz="1400" u="none" cap="none" strike="noStrike">
              <a:solidFill>
                <a:srgbClr val="000000"/>
              </a:solidFill>
              <a:latin typeface="Arial"/>
              <a:ea typeface="Arial"/>
              <a:cs typeface="Arial"/>
              <a:sym typeface="Arial"/>
            </a:endParaRPr>
          </a:p>
        </p:txBody>
      </p:sp>
      <p:sp>
        <p:nvSpPr>
          <p:cNvPr id="198" name="Google Shape;198;g13209cdccb9_0_5"/>
          <p:cNvSpPr txBox="1"/>
          <p:nvPr>
            <p:ph type="title"/>
          </p:nvPr>
        </p:nvSpPr>
        <p:spPr>
          <a:xfrm>
            <a:off x="102775" y="1888800"/>
            <a:ext cx="4625400" cy="13692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dk1"/>
              </a:buClr>
              <a:buSzPct val="130263"/>
              <a:buFont typeface="Calibri"/>
              <a:buNone/>
            </a:pPr>
            <a:r>
              <a:t/>
            </a:r>
            <a:endParaRPr b="1" sz="2533">
              <a:highlight>
                <a:schemeClr val="lt1"/>
              </a:highlight>
            </a:endParaRPr>
          </a:p>
          <a:p>
            <a:pPr indent="0" lvl="0" marL="0" rtl="0" algn="l">
              <a:lnSpc>
                <a:spcPct val="115000"/>
              </a:lnSpc>
              <a:spcBef>
                <a:spcPts val="0"/>
              </a:spcBef>
              <a:spcAft>
                <a:spcPts val="0"/>
              </a:spcAft>
              <a:buClr>
                <a:schemeClr val="dk1"/>
              </a:buClr>
              <a:buSzPct val="61300"/>
              <a:buFont typeface="Arial"/>
              <a:buNone/>
            </a:pPr>
            <a:r>
              <a:rPr b="1" lang="en-US" sz="1794">
                <a:highlight>
                  <a:schemeClr val="lt1"/>
                </a:highlight>
              </a:rPr>
              <a:t>Travelling for L'Étape Edmonton next year? Check out our headquarter and preferred hotels! Book at discounted rates. </a:t>
            </a:r>
            <a:endParaRPr b="1" sz="1794">
              <a:highlight>
                <a:schemeClr val="lt1"/>
              </a:highlight>
            </a:endParaRPr>
          </a:p>
          <a:p>
            <a:pPr indent="0" lvl="0" marL="0" rtl="0" algn="l">
              <a:lnSpc>
                <a:spcPct val="90000"/>
              </a:lnSpc>
              <a:spcBef>
                <a:spcPts val="0"/>
              </a:spcBef>
              <a:spcAft>
                <a:spcPts val="0"/>
              </a:spcAft>
              <a:buClr>
                <a:schemeClr val="dk1"/>
              </a:buClr>
              <a:buSzPct val="153488"/>
              <a:buFont typeface="Calibri"/>
              <a:buNone/>
            </a:pPr>
            <a:r>
              <a:t/>
            </a:r>
            <a:endParaRPr b="1" sz="2150"/>
          </a:p>
        </p:txBody>
      </p:sp>
      <p:sp>
        <p:nvSpPr>
          <p:cNvPr id="199" name="Google Shape;199;g13209cdccb9_0_5"/>
          <p:cNvSpPr/>
          <p:nvPr/>
        </p:nvSpPr>
        <p:spPr>
          <a:xfrm>
            <a:off x="0" y="3730775"/>
            <a:ext cx="2186100" cy="2313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g13209cdccb9_0_5"/>
          <p:cNvSpPr txBox="1"/>
          <p:nvPr>
            <p:ph idx="1" type="body"/>
          </p:nvPr>
        </p:nvSpPr>
        <p:spPr>
          <a:xfrm>
            <a:off x="157125" y="3687038"/>
            <a:ext cx="2271900" cy="3759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SzPts val="1800"/>
              <a:buNone/>
            </a:pPr>
            <a:r>
              <a:rPr b="1" lang="en-US"/>
              <a:t>Hotel Information</a:t>
            </a:r>
            <a:endParaRPr b="1"/>
          </a:p>
        </p:txBody>
      </p:sp>
      <p:sp>
        <p:nvSpPr>
          <p:cNvPr id="201" name="Google Shape;201;g13209cdccb9_0_5"/>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g13209cdccb9_0_5"/>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11</a:t>
            </a:r>
            <a:endParaRPr b="1" i="0" sz="1100" u="none" cap="none" strike="noStrike">
              <a:solidFill>
                <a:srgbClr val="000000"/>
              </a:solidFill>
              <a:latin typeface="Arial"/>
              <a:ea typeface="Arial"/>
              <a:cs typeface="Arial"/>
              <a:sym typeface="Arial"/>
            </a:endParaRPr>
          </a:p>
        </p:txBody>
      </p:sp>
      <p:sp>
        <p:nvSpPr>
          <p:cNvPr id="203" name="Google Shape;203;g13209cdccb9_0_5"/>
          <p:cNvSpPr txBox="1"/>
          <p:nvPr/>
        </p:nvSpPr>
        <p:spPr>
          <a:xfrm>
            <a:off x="343600" y="4351225"/>
            <a:ext cx="5943900" cy="526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lang="en-US" sz="1650" u="sng">
                <a:solidFill>
                  <a:schemeClr val="hlink"/>
                </a:solidFill>
                <a:hlinkClick r:id="rId3"/>
              </a:rPr>
              <a:t>Matrix Hotel</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sz="1650" u="sng">
                <a:solidFill>
                  <a:schemeClr val="hlink"/>
                </a:solidFill>
                <a:hlinkClick r:id="rId4"/>
              </a:rPr>
              <a:t>Sandman Signature Downtown Hotel</a:t>
            </a:r>
            <a:r>
              <a:rPr lang="en-US" sz="1650" u="sng">
                <a:solidFill>
                  <a:schemeClr val="hlink"/>
                </a:solidFill>
                <a:hlinkClick r:id="rId5"/>
              </a:rPr>
              <a:t> </a:t>
            </a:r>
            <a:endParaRPr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sz="1650" u="sng">
                <a:solidFill>
                  <a:schemeClr val="hlink"/>
                </a:solidFill>
                <a:hlinkClick r:id="rId6"/>
              </a:rPr>
              <a:t>Fairmont Hotel Macdonald</a:t>
            </a:r>
            <a:r>
              <a:rPr b="1" lang="en-US" sz="1650" u="sng">
                <a:solidFill>
                  <a:schemeClr val="hlink"/>
                </a:solidFill>
                <a:hlinkClick r:id="rId7"/>
              </a:rPr>
              <a:t>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chemeClr val="dk1"/>
              </a:buClr>
              <a:buSzPts val="1100"/>
              <a:buFont typeface="Arial"/>
              <a:buNone/>
            </a:pPr>
            <a:r>
              <a:rPr b="1" lang="en-US" sz="1650" u="sng">
                <a:solidFill>
                  <a:schemeClr val="hlink"/>
                </a:solidFill>
                <a:hlinkClick r:id="rId8"/>
              </a:rPr>
              <a:t>The Westin Edmonton</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highlight>
                <a:schemeClr val="dk1"/>
              </a:highlight>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sz="1650">
                <a:solidFill>
                  <a:schemeClr val="dk1"/>
                </a:solidFill>
              </a:rPr>
              <a:t>Find more information on our website:</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rPr b="1" lang="en-US" sz="1650" u="sng">
                <a:solidFill>
                  <a:schemeClr val="hlink"/>
                </a:solidFill>
                <a:hlinkClick r:id="rId9"/>
              </a:rPr>
              <a:t>Travel Information</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a:p>
            <a:pPr indent="0" lvl="0" marL="0" marR="0" rtl="0" algn="l">
              <a:lnSpc>
                <a:spcPct val="100000"/>
              </a:lnSpc>
              <a:spcBef>
                <a:spcPts val="0"/>
              </a:spcBef>
              <a:spcAft>
                <a:spcPts val="0"/>
              </a:spcAft>
              <a:buClr>
                <a:srgbClr val="000000"/>
              </a:buClr>
              <a:buSzPts val="1400"/>
              <a:buFont typeface="Arial"/>
              <a:buNone/>
            </a:pPr>
            <a:r>
              <a:t/>
            </a:r>
            <a:endParaRPr b="1" sz="1650">
              <a:solidFill>
                <a:schemeClr val="dk1"/>
              </a:solidFill>
            </a:endParaRPr>
          </a:p>
        </p:txBody>
      </p:sp>
      <p:pic>
        <p:nvPicPr>
          <p:cNvPr id="204" name="Google Shape;204;g13209cdccb9_0_5"/>
          <p:cNvPicPr preferRelativeResize="0"/>
          <p:nvPr/>
        </p:nvPicPr>
        <p:blipFill>
          <a:blip r:embed="rId10">
            <a:alphaModFix/>
          </a:blip>
          <a:stretch>
            <a:fillRect/>
          </a:stretch>
        </p:blipFill>
        <p:spPr>
          <a:xfrm>
            <a:off x="0" y="8162843"/>
            <a:ext cx="6857999" cy="98115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08" name="Shape 208"/>
        <p:cNvGrpSpPr/>
        <p:nvPr/>
      </p:nvGrpSpPr>
      <p:grpSpPr>
        <a:xfrm>
          <a:off x="0" y="0"/>
          <a:ext cx="0" cy="0"/>
          <a:chOff x="0" y="0"/>
          <a:chExt cx="0" cy="0"/>
        </a:xfrm>
      </p:grpSpPr>
      <p:sp>
        <p:nvSpPr>
          <p:cNvPr id="209" name="Google Shape;209;g119534cd1f4_0_15"/>
          <p:cNvSpPr/>
          <p:nvPr/>
        </p:nvSpPr>
        <p:spPr>
          <a:xfrm>
            <a:off x="0" y="30480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119534cd1f4_0_15"/>
          <p:cNvSpPr txBox="1"/>
          <p:nvPr>
            <p:ph type="title"/>
          </p:nvPr>
        </p:nvSpPr>
        <p:spPr>
          <a:xfrm>
            <a:off x="341400" y="-317000"/>
            <a:ext cx="6175200" cy="17898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0" rtl="0" algn="l">
              <a:lnSpc>
                <a:spcPct val="80000"/>
              </a:lnSpc>
              <a:spcBef>
                <a:spcPts val="0"/>
              </a:spcBef>
              <a:spcAft>
                <a:spcPts val="0"/>
              </a:spcAft>
              <a:buClr>
                <a:schemeClr val="dk1"/>
              </a:buClr>
              <a:buSzPts val="1100"/>
              <a:buFont typeface="Arial"/>
              <a:buNone/>
            </a:pPr>
            <a:r>
              <a:rPr b="1" lang="en-US" sz="2400"/>
              <a:t>Course Information</a:t>
            </a:r>
            <a:endParaRPr b="1" sz="2400"/>
          </a:p>
          <a:p>
            <a:pPr indent="0" lvl="0" marL="0" rtl="0" algn="ctr">
              <a:lnSpc>
                <a:spcPct val="80000"/>
              </a:lnSpc>
              <a:spcBef>
                <a:spcPts val="0"/>
              </a:spcBef>
              <a:spcAft>
                <a:spcPts val="0"/>
              </a:spcAft>
              <a:buClr>
                <a:schemeClr val="dk1"/>
              </a:buClr>
              <a:buSzPts val="1100"/>
              <a:buFont typeface="Arial"/>
              <a:buNone/>
            </a:pPr>
            <a:r>
              <a:t/>
            </a:r>
            <a:endParaRPr b="1" sz="2400"/>
          </a:p>
          <a:p>
            <a:pPr indent="0" lvl="0" marL="0" rtl="0" algn="l">
              <a:lnSpc>
                <a:spcPct val="115000"/>
              </a:lnSpc>
              <a:spcBef>
                <a:spcPts val="0"/>
              </a:spcBef>
              <a:spcAft>
                <a:spcPts val="0"/>
              </a:spcAft>
              <a:buSzPts val="1800"/>
              <a:buNone/>
            </a:pPr>
            <a:r>
              <a:t/>
            </a:r>
            <a:endParaRPr sz="1272">
              <a:solidFill>
                <a:schemeClr val="lt1"/>
              </a:solidFill>
            </a:endParaRPr>
          </a:p>
        </p:txBody>
      </p:sp>
      <p:sp>
        <p:nvSpPr>
          <p:cNvPr id="211" name="Google Shape;211;g119534cd1f4_0_15"/>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g119534cd1f4_0_15"/>
          <p:cNvSpPr txBox="1"/>
          <p:nvPr/>
        </p:nvSpPr>
        <p:spPr>
          <a:xfrm>
            <a:off x="6523175" y="103950"/>
            <a:ext cx="434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12</a:t>
            </a:r>
            <a:endParaRPr b="1" i="0" sz="1100" u="none" cap="none" strike="noStrike">
              <a:solidFill>
                <a:srgbClr val="000000"/>
              </a:solidFill>
              <a:latin typeface="Arial"/>
              <a:ea typeface="Arial"/>
              <a:cs typeface="Arial"/>
              <a:sym typeface="Arial"/>
            </a:endParaRPr>
          </a:p>
        </p:txBody>
      </p:sp>
      <p:sp>
        <p:nvSpPr>
          <p:cNvPr id="213" name="Google Shape;213;g119534cd1f4_0_15"/>
          <p:cNvSpPr txBox="1"/>
          <p:nvPr/>
        </p:nvSpPr>
        <p:spPr>
          <a:xfrm>
            <a:off x="341400" y="1124100"/>
            <a:ext cx="5802600" cy="689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US" sz="1700">
                <a:solidFill>
                  <a:schemeClr val="lt1"/>
                </a:solidFill>
              </a:rPr>
              <a:t>The courses for L'Etape Edmonton are 100% on pavement and they all follow the same route with different turnaround points. All routes within the city limits are closed roads managed by Edmonton civic services and Edmonton Police Services. </a:t>
            </a:r>
            <a:endParaRPr b="1" sz="1700">
              <a:solidFill>
                <a:schemeClr val="lt1"/>
              </a:solidFill>
            </a:endParaRPr>
          </a:p>
          <a:p>
            <a:pPr indent="0" lvl="0" marL="0" rtl="0" algn="l">
              <a:spcBef>
                <a:spcPts val="0"/>
              </a:spcBef>
              <a:spcAft>
                <a:spcPts val="0"/>
              </a:spcAft>
              <a:buClr>
                <a:schemeClr val="dk1"/>
              </a:buClr>
              <a:buSzPts val="1100"/>
              <a:buFont typeface="Arial"/>
              <a:buNone/>
            </a:pPr>
            <a:r>
              <a:t/>
            </a:r>
            <a:endParaRPr b="1" sz="1700">
              <a:solidFill>
                <a:schemeClr val="lt1"/>
              </a:solidFill>
            </a:endParaRPr>
          </a:p>
          <a:p>
            <a:pPr indent="0" lvl="0" marL="0" rtl="0" algn="l">
              <a:spcBef>
                <a:spcPts val="0"/>
              </a:spcBef>
              <a:spcAft>
                <a:spcPts val="0"/>
              </a:spcAft>
              <a:buClr>
                <a:schemeClr val="dk1"/>
              </a:buClr>
              <a:buSzPts val="1100"/>
              <a:buFont typeface="Arial"/>
              <a:buNone/>
            </a:pPr>
            <a:r>
              <a:rPr b="1" lang="en-US" sz="1700">
                <a:solidFill>
                  <a:schemeClr val="lt1"/>
                </a:solidFill>
              </a:rPr>
              <a:t>Outside of the city we have professional traffic management and some RCMP at all major intersections  augmented with race marshalls along the route. On Hwy 60 riders will keep right as traffic will flow in the left lane, on Twnshp Rds 511 and 512 the road is open to local traffic only. All cross roads will be managed by traffic marshalls.</a:t>
            </a:r>
            <a:endParaRPr b="1" sz="1700">
              <a:solidFill>
                <a:schemeClr val="lt1"/>
              </a:solidFill>
            </a:endParaRPr>
          </a:p>
          <a:p>
            <a:pPr indent="0" lvl="0" marL="0" rtl="0" algn="l">
              <a:spcBef>
                <a:spcPts val="0"/>
              </a:spcBef>
              <a:spcAft>
                <a:spcPts val="0"/>
              </a:spcAft>
              <a:buClr>
                <a:schemeClr val="dk1"/>
              </a:buClr>
              <a:buSzPts val="1100"/>
              <a:buFont typeface="Arial"/>
              <a:buNone/>
            </a:pPr>
            <a:r>
              <a:t/>
            </a:r>
            <a:endParaRPr b="1" sz="1700">
              <a:solidFill>
                <a:schemeClr val="lt1"/>
              </a:solidFill>
            </a:endParaRPr>
          </a:p>
          <a:p>
            <a:pPr indent="0" lvl="0" marL="0" rtl="0" algn="l">
              <a:spcBef>
                <a:spcPts val="0"/>
              </a:spcBef>
              <a:spcAft>
                <a:spcPts val="0"/>
              </a:spcAft>
              <a:buClr>
                <a:schemeClr val="dk1"/>
              </a:buClr>
              <a:buSzPts val="1100"/>
              <a:buFont typeface="Arial"/>
              <a:buNone/>
            </a:pPr>
            <a:r>
              <a:rPr b="1" lang="en-US" sz="1700">
                <a:solidFill>
                  <a:schemeClr val="lt1"/>
                </a:solidFill>
              </a:rPr>
              <a:t>For the 130km route on Hwy 770 please keep right as we will reduce vehicular speed to 50km/hr but it is a shared road for approximately 20km's. Cones and traffic marshals will be present. At the turnaround point please be cautious of the immediate downhill back towards the bridge.</a:t>
            </a:r>
            <a:endParaRPr b="1" sz="1700">
              <a:solidFill>
                <a:schemeClr val="lt1"/>
              </a:solidFill>
            </a:endParaRPr>
          </a:p>
          <a:p>
            <a:pPr indent="0" lvl="0" marL="0" rtl="0" algn="l">
              <a:spcBef>
                <a:spcPts val="0"/>
              </a:spcBef>
              <a:spcAft>
                <a:spcPts val="0"/>
              </a:spcAft>
              <a:buClr>
                <a:schemeClr val="dk1"/>
              </a:buClr>
              <a:buSzPts val="1100"/>
              <a:buFont typeface="Arial"/>
              <a:buNone/>
            </a:pPr>
            <a:r>
              <a:t/>
            </a:r>
            <a:endParaRPr b="1" sz="1700">
              <a:solidFill>
                <a:schemeClr val="lt1"/>
              </a:solidFill>
            </a:endParaRPr>
          </a:p>
          <a:p>
            <a:pPr indent="0" lvl="0" marL="0" rtl="0" algn="l">
              <a:spcBef>
                <a:spcPts val="0"/>
              </a:spcBef>
              <a:spcAft>
                <a:spcPts val="0"/>
              </a:spcAft>
              <a:buClr>
                <a:schemeClr val="dk1"/>
              </a:buClr>
              <a:buSzPts val="1100"/>
              <a:buFont typeface="Arial"/>
              <a:buNone/>
            </a:pPr>
            <a:r>
              <a:rPr b="1" lang="en-US" sz="1700">
                <a:solidFill>
                  <a:schemeClr val="lt1"/>
                </a:solidFill>
              </a:rPr>
              <a:t>We have done our best to make the event as safe as possible but we can not control all drivers. Please always be alert and aware at all times and err on the side of caution. </a:t>
            </a:r>
            <a:endParaRPr b="1" sz="1700">
              <a:solidFill>
                <a:schemeClr val="lt1"/>
              </a:solidFill>
            </a:endParaRPr>
          </a:p>
          <a:p>
            <a:pPr indent="0" lvl="0" marL="0" rtl="0" algn="l">
              <a:spcBef>
                <a:spcPts val="0"/>
              </a:spcBef>
              <a:spcAft>
                <a:spcPts val="0"/>
              </a:spcAft>
              <a:buClr>
                <a:schemeClr val="dk1"/>
              </a:buClr>
              <a:buSzPts val="1100"/>
              <a:buFont typeface="Arial"/>
              <a:buNone/>
            </a:pPr>
            <a:r>
              <a:t/>
            </a:r>
            <a:endParaRPr sz="1100">
              <a:solidFill>
                <a:srgbClr val="888888"/>
              </a:solidFill>
            </a:endParaRPr>
          </a:p>
        </p:txBody>
      </p:sp>
      <p:pic>
        <p:nvPicPr>
          <p:cNvPr id="214" name="Google Shape;214;g119534cd1f4_0_15"/>
          <p:cNvPicPr preferRelativeResize="0"/>
          <p:nvPr/>
        </p:nvPicPr>
        <p:blipFill>
          <a:blip r:embed="rId3">
            <a:alphaModFix/>
          </a:blip>
          <a:stretch>
            <a:fillRect/>
          </a:stretch>
        </p:blipFill>
        <p:spPr>
          <a:xfrm>
            <a:off x="0" y="8162843"/>
            <a:ext cx="6857999" cy="98115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18" name="Shape 218"/>
        <p:cNvGrpSpPr/>
        <p:nvPr/>
      </p:nvGrpSpPr>
      <p:grpSpPr>
        <a:xfrm>
          <a:off x="0" y="0"/>
          <a:ext cx="0" cy="0"/>
          <a:chOff x="0" y="0"/>
          <a:chExt cx="0" cy="0"/>
        </a:xfrm>
      </p:grpSpPr>
      <p:sp>
        <p:nvSpPr>
          <p:cNvPr id="219" name="Google Shape;219;g13fe4e7cb00_0_23"/>
          <p:cNvSpPr/>
          <p:nvPr/>
        </p:nvSpPr>
        <p:spPr>
          <a:xfrm>
            <a:off x="0" y="30480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0" name="Google Shape;220;g13fe4e7cb00_0_23"/>
          <p:cNvSpPr txBox="1"/>
          <p:nvPr>
            <p:ph type="title"/>
          </p:nvPr>
        </p:nvSpPr>
        <p:spPr>
          <a:xfrm>
            <a:off x="341400" y="-317000"/>
            <a:ext cx="6175200" cy="17898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0" rtl="0" algn="ctr">
              <a:lnSpc>
                <a:spcPct val="80000"/>
              </a:lnSpc>
              <a:spcBef>
                <a:spcPts val="0"/>
              </a:spcBef>
              <a:spcAft>
                <a:spcPts val="0"/>
              </a:spcAft>
              <a:buClr>
                <a:schemeClr val="dk1"/>
              </a:buClr>
              <a:buSzPts val="1100"/>
              <a:buFont typeface="Arial"/>
              <a:buNone/>
            </a:pPr>
            <a:r>
              <a:rPr b="1" lang="en-US" sz="2400"/>
              <a:t>Long Route</a:t>
            </a:r>
            <a:endParaRPr b="1" sz="2400"/>
          </a:p>
          <a:p>
            <a:pPr indent="0" lvl="0" marL="0" rtl="0" algn="ctr">
              <a:lnSpc>
                <a:spcPct val="80000"/>
              </a:lnSpc>
              <a:spcBef>
                <a:spcPts val="0"/>
              </a:spcBef>
              <a:spcAft>
                <a:spcPts val="0"/>
              </a:spcAft>
              <a:buClr>
                <a:schemeClr val="dk1"/>
              </a:buClr>
              <a:buSzPts val="1100"/>
              <a:buFont typeface="Arial"/>
              <a:buNone/>
            </a:pPr>
            <a:r>
              <a:t/>
            </a:r>
            <a:endParaRPr b="1" sz="2400"/>
          </a:p>
          <a:p>
            <a:pPr indent="0" lvl="0" marL="0" rtl="0" algn="l">
              <a:lnSpc>
                <a:spcPct val="115000"/>
              </a:lnSpc>
              <a:spcBef>
                <a:spcPts val="0"/>
              </a:spcBef>
              <a:spcAft>
                <a:spcPts val="0"/>
              </a:spcAft>
              <a:buSzPts val="1800"/>
              <a:buNone/>
            </a:pPr>
            <a:r>
              <a:t/>
            </a:r>
            <a:endParaRPr sz="1272">
              <a:solidFill>
                <a:schemeClr val="lt1"/>
              </a:solidFill>
            </a:endParaRPr>
          </a:p>
        </p:txBody>
      </p:sp>
      <p:sp>
        <p:nvSpPr>
          <p:cNvPr id="221" name="Google Shape;221;g13fe4e7cb00_0_23"/>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g13fe4e7cb00_0_23"/>
          <p:cNvSpPr txBox="1"/>
          <p:nvPr/>
        </p:nvSpPr>
        <p:spPr>
          <a:xfrm>
            <a:off x="6523175" y="103950"/>
            <a:ext cx="434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13</a:t>
            </a:r>
            <a:endParaRPr b="1" i="0" sz="1100" u="none" cap="none" strike="noStrike">
              <a:solidFill>
                <a:srgbClr val="000000"/>
              </a:solidFill>
              <a:latin typeface="Arial"/>
              <a:ea typeface="Arial"/>
              <a:cs typeface="Arial"/>
              <a:sym typeface="Arial"/>
            </a:endParaRPr>
          </a:p>
        </p:txBody>
      </p:sp>
      <p:pic>
        <p:nvPicPr>
          <p:cNvPr id="223" name="Google Shape;223;g13fe4e7cb00_0_23"/>
          <p:cNvPicPr preferRelativeResize="0"/>
          <p:nvPr/>
        </p:nvPicPr>
        <p:blipFill>
          <a:blip r:embed="rId3">
            <a:alphaModFix/>
          </a:blip>
          <a:stretch>
            <a:fillRect/>
          </a:stretch>
        </p:blipFill>
        <p:spPr>
          <a:xfrm>
            <a:off x="-125100" y="1472800"/>
            <a:ext cx="6983101" cy="4947500"/>
          </a:xfrm>
          <a:prstGeom prst="rect">
            <a:avLst/>
          </a:prstGeom>
          <a:noFill/>
          <a:ln>
            <a:noFill/>
          </a:ln>
        </p:spPr>
      </p:pic>
      <p:sp>
        <p:nvSpPr>
          <p:cNvPr id="224" name="Google Shape;224;g13fe4e7cb00_0_23"/>
          <p:cNvSpPr txBox="1"/>
          <p:nvPr/>
        </p:nvSpPr>
        <p:spPr>
          <a:xfrm>
            <a:off x="85725" y="7315200"/>
            <a:ext cx="35718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AFAFA"/>
                </a:solidFill>
              </a:rPr>
              <a:t>Click below for the GPX File:</a:t>
            </a:r>
            <a:endParaRPr>
              <a:solidFill>
                <a:srgbClr val="FAFAFA"/>
              </a:solidFill>
            </a:endParaRPr>
          </a:p>
          <a:p>
            <a:pPr indent="0" lvl="0" marL="0" rtl="0" algn="l">
              <a:spcBef>
                <a:spcPts val="0"/>
              </a:spcBef>
              <a:spcAft>
                <a:spcPts val="0"/>
              </a:spcAft>
              <a:buNone/>
            </a:pPr>
            <a:r>
              <a:rPr lang="en-US" sz="1500" u="sng">
                <a:solidFill>
                  <a:schemeClr val="hlink"/>
                </a:solidFill>
                <a:hlinkClick r:id="rId4"/>
              </a:rPr>
              <a:t>GPX </a:t>
            </a:r>
            <a:endParaRPr sz="1800">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28" name="Shape 228"/>
        <p:cNvGrpSpPr/>
        <p:nvPr/>
      </p:nvGrpSpPr>
      <p:grpSpPr>
        <a:xfrm>
          <a:off x="0" y="0"/>
          <a:ext cx="0" cy="0"/>
          <a:chOff x="0" y="0"/>
          <a:chExt cx="0" cy="0"/>
        </a:xfrm>
      </p:grpSpPr>
      <p:sp>
        <p:nvSpPr>
          <p:cNvPr id="229" name="Google Shape;229;g119c4040503_0_13"/>
          <p:cNvSpPr/>
          <p:nvPr/>
        </p:nvSpPr>
        <p:spPr>
          <a:xfrm>
            <a:off x="0" y="30480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119c4040503_0_13"/>
          <p:cNvSpPr txBox="1"/>
          <p:nvPr>
            <p:ph type="title"/>
          </p:nvPr>
        </p:nvSpPr>
        <p:spPr>
          <a:xfrm>
            <a:off x="341400" y="-317000"/>
            <a:ext cx="6175200" cy="17898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0" rtl="0" algn="ctr">
              <a:lnSpc>
                <a:spcPct val="80000"/>
              </a:lnSpc>
              <a:spcBef>
                <a:spcPts val="0"/>
              </a:spcBef>
              <a:spcAft>
                <a:spcPts val="0"/>
              </a:spcAft>
              <a:buClr>
                <a:schemeClr val="dk1"/>
              </a:buClr>
              <a:buSzPts val="1100"/>
              <a:buFont typeface="Arial"/>
              <a:buNone/>
            </a:pPr>
            <a:r>
              <a:rPr b="1" lang="en-US" sz="2400"/>
              <a:t>Medium</a:t>
            </a:r>
            <a:r>
              <a:rPr b="1" lang="en-US" sz="2400"/>
              <a:t> Route</a:t>
            </a:r>
            <a:endParaRPr b="1" sz="2400"/>
          </a:p>
          <a:p>
            <a:pPr indent="0" lvl="0" marL="0" rtl="0" algn="ctr">
              <a:lnSpc>
                <a:spcPct val="80000"/>
              </a:lnSpc>
              <a:spcBef>
                <a:spcPts val="0"/>
              </a:spcBef>
              <a:spcAft>
                <a:spcPts val="0"/>
              </a:spcAft>
              <a:buClr>
                <a:schemeClr val="dk1"/>
              </a:buClr>
              <a:buSzPts val="1100"/>
              <a:buFont typeface="Arial"/>
              <a:buNone/>
            </a:pPr>
            <a:r>
              <a:t/>
            </a:r>
            <a:endParaRPr b="1" sz="2400"/>
          </a:p>
          <a:p>
            <a:pPr indent="0" lvl="0" marL="0" rtl="0" algn="l">
              <a:lnSpc>
                <a:spcPct val="115000"/>
              </a:lnSpc>
              <a:spcBef>
                <a:spcPts val="0"/>
              </a:spcBef>
              <a:spcAft>
                <a:spcPts val="0"/>
              </a:spcAft>
              <a:buSzPts val="1800"/>
              <a:buNone/>
            </a:pPr>
            <a:r>
              <a:t/>
            </a:r>
            <a:endParaRPr sz="1272">
              <a:solidFill>
                <a:schemeClr val="lt1"/>
              </a:solidFill>
            </a:endParaRPr>
          </a:p>
        </p:txBody>
      </p:sp>
      <p:sp>
        <p:nvSpPr>
          <p:cNvPr id="231" name="Google Shape;231;g119c4040503_0_13"/>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119c4040503_0_13"/>
          <p:cNvSpPr txBox="1"/>
          <p:nvPr/>
        </p:nvSpPr>
        <p:spPr>
          <a:xfrm>
            <a:off x="6523175" y="103950"/>
            <a:ext cx="434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14</a:t>
            </a:r>
            <a:endParaRPr b="1" i="0" sz="1100" u="none" cap="none" strike="noStrike">
              <a:solidFill>
                <a:srgbClr val="000000"/>
              </a:solidFill>
              <a:latin typeface="Arial"/>
              <a:ea typeface="Arial"/>
              <a:cs typeface="Arial"/>
              <a:sym typeface="Arial"/>
            </a:endParaRPr>
          </a:p>
        </p:txBody>
      </p:sp>
      <p:pic>
        <p:nvPicPr>
          <p:cNvPr id="233" name="Google Shape;233;g119c4040503_0_13"/>
          <p:cNvPicPr preferRelativeResize="0"/>
          <p:nvPr/>
        </p:nvPicPr>
        <p:blipFill>
          <a:blip r:embed="rId3">
            <a:alphaModFix/>
          </a:blip>
          <a:stretch>
            <a:fillRect/>
          </a:stretch>
        </p:blipFill>
        <p:spPr>
          <a:xfrm>
            <a:off x="-65725" y="1625200"/>
            <a:ext cx="6857999" cy="4858877"/>
          </a:xfrm>
          <a:prstGeom prst="rect">
            <a:avLst/>
          </a:prstGeom>
          <a:noFill/>
          <a:ln>
            <a:noFill/>
          </a:ln>
        </p:spPr>
      </p:pic>
      <p:sp>
        <p:nvSpPr>
          <p:cNvPr id="234" name="Google Shape;234;g119c4040503_0_13"/>
          <p:cNvSpPr txBox="1"/>
          <p:nvPr/>
        </p:nvSpPr>
        <p:spPr>
          <a:xfrm>
            <a:off x="409575" y="7267575"/>
            <a:ext cx="4114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US">
                <a:solidFill>
                  <a:srgbClr val="FAFAFA"/>
                </a:solidFill>
              </a:rPr>
              <a:t>Click below for the GPX File:</a:t>
            </a:r>
            <a:endParaRPr>
              <a:solidFill>
                <a:srgbClr val="FAFAFA"/>
              </a:solidFill>
            </a:endParaRPr>
          </a:p>
          <a:p>
            <a:pPr indent="0" lvl="0" marL="0" rtl="0" algn="l">
              <a:spcBef>
                <a:spcPts val="0"/>
              </a:spcBef>
              <a:spcAft>
                <a:spcPts val="0"/>
              </a:spcAft>
              <a:buClr>
                <a:schemeClr val="dk1"/>
              </a:buClr>
              <a:buSzPts val="1100"/>
              <a:buFont typeface="Arial"/>
              <a:buNone/>
            </a:pPr>
            <a:r>
              <a:rPr lang="en-US" sz="1500" u="sng">
                <a:solidFill>
                  <a:schemeClr val="hlink"/>
                </a:solidFill>
                <a:hlinkClick r:id="rId4"/>
              </a:rPr>
              <a:t>GPX </a:t>
            </a:r>
            <a:endParaRPr sz="1800">
              <a:solidFill>
                <a:schemeClr val="lt1"/>
              </a:solidFill>
            </a:endParaRPr>
          </a:p>
          <a:p>
            <a:pPr indent="0" lvl="0" marL="0" rtl="0" algn="l">
              <a:spcBef>
                <a:spcPts val="0"/>
              </a:spcBef>
              <a:spcAft>
                <a:spcPts val="0"/>
              </a:spcAft>
              <a:buNone/>
            </a:pPr>
            <a:r>
              <a:t/>
            </a:r>
            <a:endParaRPr sz="1100">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38" name="Shape 238"/>
        <p:cNvGrpSpPr/>
        <p:nvPr/>
      </p:nvGrpSpPr>
      <p:grpSpPr>
        <a:xfrm>
          <a:off x="0" y="0"/>
          <a:ext cx="0" cy="0"/>
          <a:chOff x="0" y="0"/>
          <a:chExt cx="0" cy="0"/>
        </a:xfrm>
      </p:grpSpPr>
      <p:sp>
        <p:nvSpPr>
          <p:cNvPr id="239" name="Google Shape;239;g119534cd1f4_0_25"/>
          <p:cNvSpPr/>
          <p:nvPr/>
        </p:nvSpPr>
        <p:spPr>
          <a:xfrm>
            <a:off x="0" y="30480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g119534cd1f4_0_25"/>
          <p:cNvSpPr txBox="1"/>
          <p:nvPr>
            <p:ph type="title"/>
          </p:nvPr>
        </p:nvSpPr>
        <p:spPr>
          <a:xfrm>
            <a:off x="341400" y="-317000"/>
            <a:ext cx="6175200" cy="17898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a:solidFill>
                <a:schemeClr val="lt1"/>
              </a:solidFill>
            </a:endParaRPr>
          </a:p>
          <a:p>
            <a:pPr indent="0" lvl="0" marL="0" rtl="0" algn="ctr">
              <a:lnSpc>
                <a:spcPct val="80000"/>
              </a:lnSpc>
              <a:spcBef>
                <a:spcPts val="0"/>
              </a:spcBef>
              <a:spcAft>
                <a:spcPts val="0"/>
              </a:spcAft>
              <a:buClr>
                <a:schemeClr val="dk1"/>
              </a:buClr>
              <a:buSzPts val="1100"/>
              <a:buFont typeface="Arial"/>
              <a:buNone/>
            </a:pPr>
            <a:r>
              <a:rPr b="1" lang="en-US" sz="2400"/>
              <a:t>Short</a:t>
            </a:r>
            <a:r>
              <a:rPr b="1" lang="en-US" sz="2400"/>
              <a:t> Route</a:t>
            </a:r>
            <a:endParaRPr b="1" sz="2400"/>
          </a:p>
          <a:p>
            <a:pPr indent="0" lvl="0" marL="0" rtl="0" algn="ctr">
              <a:lnSpc>
                <a:spcPct val="80000"/>
              </a:lnSpc>
              <a:spcBef>
                <a:spcPts val="0"/>
              </a:spcBef>
              <a:spcAft>
                <a:spcPts val="0"/>
              </a:spcAft>
              <a:buClr>
                <a:schemeClr val="dk1"/>
              </a:buClr>
              <a:buSzPts val="1100"/>
              <a:buFont typeface="Arial"/>
              <a:buNone/>
            </a:pPr>
            <a:r>
              <a:t/>
            </a:r>
            <a:endParaRPr b="1" sz="2400"/>
          </a:p>
          <a:p>
            <a:pPr indent="0" lvl="0" marL="0" rtl="0" algn="l">
              <a:lnSpc>
                <a:spcPct val="115000"/>
              </a:lnSpc>
              <a:spcBef>
                <a:spcPts val="0"/>
              </a:spcBef>
              <a:spcAft>
                <a:spcPts val="0"/>
              </a:spcAft>
              <a:buSzPts val="1800"/>
              <a:buNone/>
            </a:pPr>
            <a:r>
              <a:t/>
            </a:r>
            <a:endParaRPr sz="1272">
              <a:solidFill>
                <a:schemeClr val="lt1"/>
              </a:solidFill>
            </a:endParaRPr>
          </a:p>
        </p:txBody>
      </p:sp>
      <p:sp>
        <p:nvSpPr>
          <p:cNvPr id="241" name="Google Shape;241;g119534cd1f4_0_25"/>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2" name="Google Shape;242;g119534cd1f4_0_25"/>
          <p:cNvSpPr txBox="1"/>
          <p:nvPr/>
        </p:nvSpPr>
        <p:spPr>
          <a:xfrm>
            <a:off x="6523175" y="103950"/>
            <a:ext cx="4347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15</a:t>
            </a:r>
            <a:endParaRPr b="1" i="0" sz="1100" u="none" cap="none" strike="noStrike">
              <a:solidFill>
                <a:srgbClr val="000000"/>
              </a:solidFill>
              <a:latin typeface="Arial"/>
              <a:ea typeface="Arial"/>
              <a:cs typeface="Arial"/>
              <a:sym typeface="Arial"/>
            </a:endParaRPr>
          </a:p>
        </p:txBody>
      </p:sp>
      <p:pic>
        <p:nvPicPr>
          <p:cNvPr id="243" name="Google Shape;243;g119534cd1f4_0_25"/>
          <p:cNvPicPr preferRelativeResize="0"/>
          <p:nvPr/>
        </p:nvPicPr>
        <p:blipFill>
          <a:blip r:embed="rId3">
            <a:alphaModFix/>
          </a:blip>
          <a:stretch>
            <a:fillRect/>
          </a:stretch>
        </p:blipFill>
        <p:spPr>
          <a:xfrm>
            <a:off x="667850" y="869000"/>
            <a:ext cx="5379298" cy="7608248"/>
          </a:xfrm>
          <a:prstGeom prst="rect">
            <a:avLst/>
          </a:prstGeom>
          <a:noFill/>
          <a:ln>
            <a:noFill/>
          </a:ln>
        </p:spPr>
      </p:pic>
      <p:sp>
        <p:nvSpPr>
          <p:cNvPr id="244" name="Google Shape;244;g119534cd1f4_0_25"/>
          <p:cNvSpPr txBox="1"/>
          <p:nvPr/>
        </p:nvSpPr>
        <p:spPr>
          <a:xfrm>
            <a:off x="47625" y="8477250"/>
            <a:ext cx="41148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solidFill>
                  <a:srgbClr val="FAFAFA"/>
                </a:solidFill>
              </a:rPr>
              <a:t>Click below for the GPX File:</a:t>
            </a:r>
            <a:endParaRPr>
              <a:solidFill>
                <a:srgbClr val="FAFAFA"/>
              </a:solidFill>
            </a:endParaRPr>
          </a:p>
          <a:p>
            <a:pPr indent="0" lvl="0" marL="0" rtl="0" algn="l">
              <a:spcBef>
                <a:spcPts val="0"/>
              </a:spcBef>
              <a:spcAft>
                <a:spcPts val="0"/>
              </a:spcAft>
              <a:buNone/>
            </a:pPr>
            <a:r>
              <a:rPr lang="en-US" sz="1500" u="sng">
                <a:solidFill>
                  <a:schemeClr val="hlink"/>
                </a:solidFill>
                <a:hlinkClick r:id="rId4"/>
              </a:rPr>
              <a:t>GPX </a:t>
            </a:r>
            <a:endParaRPr sz="1800">
              <a:solidFill>
                <a:schemeClr val="lt1"/>
              </a:solidFill>
            </a:endParaRPr>
          </a:p>
          <a:p>
            <a:pPr indent="0" lvl="0" marL="0" rtl="0" algn="l">
              <a:spcBef>
                <a:spcPts val="0"/>
              </a:spcBef>
              <a:spcAft>
                <a:spcPts val="0"/>
              </a:spcAft>
              <a:buNone/>
            </a:pPr>
            <a:r>
              <a:t/>
            </a:r>
            <a:endParaRPr sz="1100">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184493e74a_9_0"/>
          <p:cNvSpPr/>
          <p:nvPr/>
        </p:nvSpPr>
        <p:spPr>
          <a:xfrm>
            <a:off x="0" y="7210100"/>
            <a:ext cx="6858000" cy="1934100"/>
          </a:xfrm>
          <a:prstGeom prst="rect">
            <a:avLst/>
          </a:prstGeom>
          <a:gradFill>
            <a:gsLst>
              <a:gs pos="0">
                <a:schemeClr val="lt1"/>
              </a:gs>
              <a:gs pos="52000">
                <a:srgbClr val="F1FB84"/>
              </a:gs>
              <a:gs pos="76000">
                <a:srgbClr val="F8F442"/>
              </a:gs>
              <a:gs pos="100000">
                <a:srgbClr val="FFED00"/>
              </a:gs>
            </a:gsLst>
            <a:lin ang="5400700"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g1184493e74a_9_0"/>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g1184493e74a_9_0"/>
          <p:cNvSpPr txBox="1"/>
          <p:nvPr/>
        </p:nvSpPr>
        <p:spPr>
          <a:xfrm>
            <a:off x="931278" y="374850"/>
            <a:ext cx="36597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Safety Vehicles on Course</a:t>
            </a:r>
            <a:endParaRPr b="1" i="0" sz="2150" u="none" cap="none" strike="noStrike">
              <a:solidFill>
                <a:schemeClr val="dk1"/>
              </a:solidFill>
              <a:latin typeface="Arial"/>
              <a:ea typeface="Arial"/>
              <a:cs typeface="Arial"/>
              <a:sym typeface="Arial"/>
            </a:endParaRPr>
          </a:p>
        </p:txBody>
      </p:sp>
      <p:pic>
        <p:nvPicPr>
          <p:cNvPr id="252" name="Google Shape;252;g1184493e74a_9_0"/>
          <p:cNvPicPr preferRelativeResize="0"/>
          <p:nvPr/>
        </p:nvPicPr>
        <p:blipFill rotWithShape="1">
          <a:blip r:embed="rId3">
            <a:alphaModFix/>
          </a:blip>
          <a:srcRect b="0" l="0" r="0" t="0"/>
          <a:stretch/>
        </p:blipFill>
        <p:spPr>
          <a:xfrm>
            <a:off x="152400" y="1009650"/>
            <a:ext cx="6553202" cy="3083032"/>
          </a:xfrm>
          <a:prstGeom prst="rect">
            <a:avLst/>
          </a:prstGeom>
          <a:noFill/>
          <a:ln>
            <a:noFill/>
          </a:ln>
        </p:spPr>
      </p:pic>
      <p:sp>
        <p:nvSpPr>
          <p:cNvPr id="253" name="Google Shape;253;g1184493e74a_9_0"/>
          <p:cNvSpPr/>
          <p:nvPr/>
        </p:nvSpPr>
        <p:spPr>
          <a:xfrm>
            <a:off x="0" y="4252875"/>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g1184493e74a_9_0"/>
          <p:cNvSpPr txBox="1"/>
          <p:nvPr/>
        </p:nvSpPr>
        <p:spPr>
          <a:xfrm>
            <a:off x="931278" y="4245075"/>
            <a:ext cx="36597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Course Markings</a:t>
            </a:r>
            <a:endParaRPr b="1" i="0" sz="2150" u="none" cap="none" strike="noStrike">
              <a:solidFill>
                <a:schemeClr val="dk1"/>
              </a:solidFill>
              <a:latin typeface="Arial"/>
              <a:ea typeface="Arial"/>
              <a:cs typeface="Arial"/>
              <a:sym typeface="Arial"/>
            </a:endParaRPr>
          </a:p>
        </p:txBody>
      </p:sp>
      <p:sp>
        <p:nvSpPr>
          <p:cNvPr id="255" name="Google Shape;255;g1184493e74a_9_0"/>
          <p:cNvSpPr/>
          <p:nvPr/>
        </p:nvSpPr>
        <p:spPr>
          <a:xfrm>
            <a:off x="2752725" y="3819525"/>
            <a:ext cx="1838400" cy="273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g1184493e74a_9_0"/>
          <p:cNvSpPr txBox="1"/>
          <p:nvPr/>
        </p:nvSpPr>
        <p:spPr>
          <a:xfrm>
            <a:off x="295275" y="4981575"/>
            <a:ext cx="6158100" cy="31308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0" i="0" lang="en-US" sz="1200" u="none" cap="none" strike="noStrike">
                <a:solidFill>
                  <a:srgbClr val="222222"/>
                </a:solidFill>
                <a:latin typeface="Arial"/>
                <a:ea typeface="Arial"/>
                <a:cs typeface="Arial"/>
                <a:sym typeface="Arial"/>
              </a:rPr>
              <a:t>Know where to go. The course will be well marked with colored arrows specific to your race distance.  </a:t>
            </a:r>
            <a:endParaRPr b="0"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sz="1200">
              <a:solidFill>
                <a:srgbClr val="222222"/>
              </a:solidFill>
            </a:endParaRPr>
          </a:p>
          <a:p>
            <a:pPr indent="0" lvl="0" marL="0" marR="0" rtl="0" algn="l">
              <a:lnSpc>
                <a:spcPct val="115000"/>
              </a:lnSpc>
              <a:spcBef>
                <a:spcPts val="0"/>
              </a:spcBef>
              <a:spcAft>
                <a:spcPts val="0"/>
              </a:spcAft>
              <a:buClr>
                <a:srgbClr val="000000"/>
              </a:buClr>
              <a:buSzPts val="1200"/>
              <a:buFont typeface="Arial"/>
              <a:buNone/>
            </a:pPr>
            <a:r>
              <a:t/>
            </a:r>
            <a:endParaRPr sz="1200">
              <a:solidFill>
                <a:srgbClr val="222222"/>
              </a:solidFill>
            </a:endParaRPr>
          </a:p>
          <a:p>
            <a:pPr indent="0" lvl="0" marL="0" marR="0" rtl="0" algn="l">
              <a:lnSpc>
                <a:spcPct val="115000"/>
              </a:lnSpc>
              <a:spcBef>
                <a:spcPts val="0"/>
              </a:spcBef>
              <a:spcAft>
                <a:spcPts val="0"/>
              </a:spcAft>
              <a:buClr>
                <a:srgbClr val="000000"/>
              </a:buClr>
              <a:buSzPts val="1200"/>
              <a:buFont typeface="Arial"/>
              <a:buNone/>
            </a:pPr>
            <a:r>
              <a:t/>
            </a:r>
            <a:endParaRPr sz="1200">
              <a:solidFill>
                <a:srgbClr val="222222"/>
              </a:solidFill>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222222"/>
                </a:solidFill>
                <a:latin typeface="Arial"/>
                <a:ea typeface="Arial"/>
                <a:cs typeface="Arial"/>
                <a:sym typeface="Arial"/>
              </a:rPr>
              <a:t>Pink for the </a:t>
            </a:r>
            <a:r>
              <a:rPr b="1" lang="en-US" sz="1200">
                <a:solidFill>
                  <a:srgbClr val="222222"/>
                </a:solidFill>
              </a:rPr>
              <a:t>Long route</a:t>
            </a:r>
            <a:endParaRPr b="1"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0"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rgbClr val="222222"/>
                </a:solidFill>
                <a:latin typeface="Arial"/>
                <a:ea typeface="Arial"/>
                <a:cs typeface="Arial"/>
                <a:sym typeface="Arial"/>
              </a:rPr>
              <a:t>Yellow for the</a:t>
            </a:r>
            <a:r>
              <a:rPr b="1" lang="en-US" sz="1200">
                <a:solidFill>
                  <a:srgbClr val="222222"/>
                </a:solidFill>
              </a:rPr>
              <a:t> Medium route</a:t>
            </a:r>
            <a:r>
              <a:rPr b="1" i="0" lang="en-US" sz="1200" u="none" cap="none" strike="noStrike">
                <a:solidFill>
                  <a:srgbClr val="222222"/>
                </a:solidFill>
                <a:latin typeface="Arial"/>
                <a:ea typeface="Arial"/>
                <a:cs typeface="Arial"/>
                <a:sym typeface="Arial"/>
              </a:rPr>
              <a:t> </a:t>
            </a:r>
            <a:endParaRPr b="1"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200"/>
              <a:buFont typeface="Arial"/>
              <a:buNone/>
            </a:pPr>
            <a:r>
              <a:t/>
            </a:r>
            <a:endParaRPr b="1"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200" u="none" cap="none" strike="noStrike">
              <a:solidFill>
                <a:srgbClr val="222222"/>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200" u="none" cap="none" strike="noStrike">
                <a:solidFill>
                  <a:srgbClr val="222222"/>
                </a:solidFill>
                <a:latin typeface="Arial"/>
                <a:ea typeface="Arial"/>
                <a:cs typeface="Arial"/>
                <a:sym typeface="Arial"/>
              </a:rPr>
              <a:t>Green for the </a:t>
            </a:r>
            <a:r>
              <a:rPr b="1" lang="en-US" sz="1200">
                <a:solidFill>
                  <a:srgbClr val="222222"/>
                </a:solidFill>
              </a:rPr>
              <a:t>Short route</a:t>
            </a:r>
            <a:endParaRPr b="1" i="0" sz="1500" u="none" cap="none" strike="noStrike">
              <a:solidFill>
                <a:srgbClr val="000000"/>
              </a:solidFill>
              <a:latin typeface="Arial"/>
              <a:ea typeface="Arial"/>
              <a:cs typeface="Arial"/>
              <a:sym typeface="Arial"/>
            </a:endParaRPr>
          </a:p>
        </p:txBody>
      </p:sp>
      <p:pic>
        <p:nvPicPr>
          <p:cNvPr id="257" name="Google Shape;257;g1184493e74a_9_0"/>
          <p:cNvPicPr preferRelativeResize="0"/>
          <p:nvPr/>
        </p:nvPicPr>
        <p:blipFill rotWithShape="1">
          <a:blip r:embed="rId4">
            <a:alphaModFix/>
          </a:blip>
          <a:srcRect b="0" l="0" r="1652" t="0"/>
          <a:stretch/>
        </p:blipFill>
        <p:spPr>
          <a:xfrm>
            <a:off x="3198875" y="6617399"/>
            <a:ext cx="2065388" cy="592700"/>
          </a:xfrm>
          <a:prstGeom prst="rect">
            <a:avLst/>
          </a:prstGeom>
          <a:noFill/>
          <a:ln>
            <a:noFill/>
          </a:ln>
        </p:spPr>
      </p:pic>
      <p:pic>
        <p:nvPicPr>
          <p:cNvPr id="258" name="Google Shape;258;g1184493e74a_9_0"/>
          <p:cNvPicPr preferRelativeResize="0"/>
          <p:nvPr/>
        </p:nvPicPr>
        <p:blipFill rotWithShape="1">
          <a:blip r:embed="rId5">
            <a:alphaModFix/>
          </a:blip>
          <a:srcRect b="0" l="0" r="0" t="0"/>
          <a:stretch/>
        </p:blipFill>
        <p:spPr>
          <a:xfrm>
            <a:off x="3126938" y="7392175"/>
            <a:ext cx="2209275" cy="641850"/>
          </a:xfrm>
          <a:prstGeom prst="rect">
            <a:avLst/>
          </a:prstGeom>
          <a:noFill/>
          <a:ln>
            <a:noFill/>
          </a:ln>
        </p:spPr>
      </p:pic>
      <p:pic>
        <p:nvPicPr>
          <p:cNvPr id="259" name="Google Shape;259;g1184493e74a_9_0"/>
          <p:cNvPicPr preferRelativeResize="0"/>
          <p:nvPr/>
        </p:nvPicPr>
        <p:blipFill rotWithShape="1">
          <a:blip r:embed="rId6">
            <a:alphaModFix/>
          </a:blip>
          <a:srcRect b="0" l="0" r="0" t="0"/>
          <a:stretch/>
        </p:blipFill>
        <p:spPr>
          <a:xfrm>
            <a:off x="3199400" y="5842625"/>
            <a:ext cx="2064348" cy="592700"/>
          </a:xfrm>
          <a:prstGeom prst="rect">
            <a:avLst/>
          </a:prstGeom>
          <a:noFill/>
          <a:ln>
            <a:noFill/>
          </a:ln>
        </p:spPr>
      </p:pic>
      <p:sp>
        <p:nvSpPr>
          <p:cNvPr id="260" name="Google Shape;260;g1184493e74a_9_0"/>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g1184493e74a_9_0"/>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16</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g1184493e74a_3_28"/>
          <p:cNvSpPr/>
          <p:nvPr/>
        </p:nvSpPr>
        <p:spPr>
          <a:xfrm>
            <a:off x="0" y="5732175"/>
            <a:ext cx="3870000" cy="1872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g1184493e74a_3_28"/>
          <p:cNvSpPr/>
          <p:nvPr/>
        </p:nvSpPr>
        <p:spPr>
          <a:xfrm>
            <a:off x="0" y="3815700"/>
            <a:ext cx="3870000" cy="1872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1184493e74a_3_28"/>
          <p:cNvSpPr/>
          <p:nvPr/>
        </p:nvSpPr>
        <p:spPr>
          <a:xfrm>
            <a:off x="0" y="1368550"/>
            <a:ext cx="3870000" cy="1872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g1184493e74a_3_28"/>
          <p:cNvSpPr txBox="1"/>
          <p:nvPr>
            <p:ph idx="1" type="body"/>
          </p:nvPr>
        </p:nvSpPr>
        <p:spPr>
          <a:xfrm>
            <a:off x="226788" y="1317092"/>
            <a:ext cx="5915100" cy="5801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Prizes for top finishers</a:t>
            </a:r>
            <a:endParaRPr b="1"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b="1" sz="1200">
              <a:solidFill>
                <a:schemeClr val="dk1"/>
              </a:solidFill>
            </a:endParaRPr>
          </a:p>
          <a:p>
            <a:pPr indent="-295275" lvl="0" marL="508000" rtl="0" algn="l">
              <a:lnSpc>
                <a:spcPct val="115000"/>
              </a:lnSpc>
              <a:spcBef>
                <a:spcPts val="0"/>
              </a:spcBef>
              <a:spcAft>
                <a:spcPts val="0"/>
              </a:spcAft>
              <a:buSzPts val="1050"/>
              <a:buChar char="●"/>
            </a:pPr>
            <a:r>
              <a:rPr lang="en-US" sz="1050">
                <a:solidFill>
                  <a:schemeClr val="dk1"/>
                </a:solidFill>
              </a:rPr>
              <a:t>Overall winners: The top overall individual female and male finishers will be presented with the iconic yellow jerseys and </a:t>
            </a:r>
            <a:r>
              <a:rPr lang="en-US" sz="1050">
                <a:solidFill>
                  <a:schemeClr val="dk1"/>
                </a:solidFill>
                <a:highlight>
                  <a:srgbClr val="FFFFFF"/>
                </a:highlight>
                <a:latin typeface="Roboto"/>
                <a:ea typeface="Roboto"/>
                <a:cs typeface="Roboto"/>
                <a:sym typeface="Roboto"/>
              </a:rPr>
              <a:t>Tissot Watches.</a:t>
            </a:r>
            <a:endParaRPr sz="1050">
              <a:solidFill>
                <a:schemeClr val="dk1"/>
              </a:solidFill>
            </a:endParaRPr>
          </a:p>
          <a:p>
            <a:pPr indent="-295275" lvl="0" marL="508000" rtl="0" algn="l">
              <a:lnSpc>
                <a:spcPct val="115000"/>
              </a:lnSpc>
              <a:spcBef>
                <a:spcPts val="0"/>
              </a:spcBef>
              <a:spcAft>
                <a:spcPts val="0"/>
              </a:spcAft>
              <a:buSzPts val="1050"/>
              <a:buChar char="●"/>
            </a:pPr>
            <a:r>
              <a:rPr lang="en-US" sz="1050">
                <a:solidFill>
                  <a:schemeClr val="dk1"/>
                </a:solidFill>
              </a:rPr>
              <a:t>Queen of the Mountain (QOM)/ King of the Mountain (KOM) winners: The top 3 overall </a:t>
            </a:r>
            <a:r>
              <a:rPr lang="en-US" sz="1050">
                <a:solidFill>
                  <a:srgbClr val="222222"/>
                </a:solidFill>
              </a:rPr>
              <a:t>male and female riders over the timed climb section will be awarded the polka-dot jersey. </a:t>
            </a:r>
            <a:endParaRPr sz="1050">
              <a:solidFill>
                <a:srgbClr val="222222"/>
              </a:solidFill>
            </a:endParaRPr>
          </a:p>
          <a:p>
            <a:pPr indent="-295275" lvl="0" marL="508000" rtl="0" algn="l">
              <a:lnSpc>
                <a:spcPct val="115000"/>
              </a:lnSpc>
              <a:spcBef>
                <a:spcPts val="0"/>
              </a:spcBef>
              <a:spcAft>
                <a:spcPts val="0"/>
              </a:spcAft>
              <a:buClr>
                <a:srgbClr val="222222"/>
              </a:buClr>
              <a:buSzPts val="1050"/>
              <a:buChar char="●"/>
            </a:pPr>
            <a:r>
              <a:rPr lang="en-US" sz="1050">
                <a:solidFill>
                  <a:srgbClr val="222222"/>
                </a:solidFill>
              </a:rPr>
              <a:t>Sprint winners: The top 3 overall male and female riders through the timed sprint section will be awarded the green jersey. </a:t>
            </a:r>
            <a:endParaRPr sz="1050">
              <a:solidFill>
                <a:srgbClr val="222222"/>
              </a:solidFill>
            </a:endParaRPr>
          </a:p>
          <a:p>
            <a:pPr indent="0" lvl="0" marL="0" rtl="0" algn="l">
              <a:lnSpc>
                <a:spcPct val="115000"/>
              </a:lnSpc>
              <a:spcBef>
                <a:spcPts val="0"/>
              </a:spcBef>
              <a:spcAft>
                <a:spcPts val="0"/>
              </a:spcAft>
              <a:buSzPts val="1800"/>
              <a:buNone/>
            </a:pPr>
            <a:r>
              <a:t/>
            </a:r>
            <a:endParaRPr sz="1050">
              <a:solidFill>
                <a:srgbClr val="222222"/>
              </a:solidFill>
            </a:endParaRPr>
          </a:p>
          <a:p>
            <a:pPr indent="0" lvl="0" marL="0" rtl="0" algn="l">
              <a:lnSpc>
                <a:spcPct val="115000"/>
              </a:lnSpc>
              <a:spcBef>
                <a:spcPts val="0"/>
              </a:spcBef>
              <a:spcAft>
                <a:spcPts val="0"/>
              </a:spcAft>
              <a:buSzPts val="1800"/>
              <a:buNone/>
            </a:pPr>
            <a:r>
              <a:rPr b="1" lang="en-US" sz="1200">
                <a:solidFill>
                  <a:srgbClr val="222222"/>
                </a:solidFill>
              </a:rPr>
              <a:t>L’Étape by Tour de France Championship details</a:t>
            </a:r>
            <a:endParaRPr b="1" sz="1200">
              <a:solidFill>
                <a:srgbClr val="222222"/>
              </a:solidFill>
            </a:endParaRPr>
          </a:p>
          <a:p>
            <a:pPr indent="0" lvl="0" marL="0" rtl="0" algn="l">
              <a:lnSpc>
                <a:spcPct val="90000"/>
              </a:lnSpc>
              <a:spcBef>
                <a:spcPts val="750"/>
              </a:spcBef>
              <a:spcAft>
                <a:spcPts val="0"/>
              </a:spcAft>
              <a:buSzPts val="1800"/>
              <a:buNone/>
            </a:pPr>
            <a:r>
              <a:t/>
            </a:r>
            <a:endParaRPr>
              <a:solidFill>
                <a:srgbClr val="222222"/>
              </a:solidFill>
            </a:endParaRPr>
          </a:p>
          <a:p>
            <a:pPr indent="0" lvl="0" marL="0" rtl="0" algn="l">
              <a:lnSpc>
                <a:spcPct val="90000"/>
              </a:lnSpc>
              <a:spcBef>
                <a:spcPts val="1200"/>
              </a:spcBef>
              <a:spcAft>
                <a:spcPts val="0"/>
              </a:spcAft>
              <a:buSzPts val="1800"/>
              <a:buNone/>
            </a:pPr>
            <a:r>
              <a:t/>
            </a:r>
            <a:endParaRPr/>
          </a:p>
          <a:p>
            <a:pPr indent="0" lvl="0" marL="0" rtl="0" algn="l">
              <a:lnSpc>
                <a:spcPct val="90000"/>
              </a:lnSpc>
              <a:spcBef>
                <a:spcPts val="1200"/>
              </a:spcBef>
              <a:spcAft>
                <a:spcPts val="1200"/>
              </a:spcAft>
              <a:buSzPts val="1800"/>
              <a:buNone/>
            </a:pPr>
            <a:r>
              <a:t/>
            </a:r>
            <a:endParaRPr/>
          </a:p>
        </p:txBody>
      </p:sp>
      <p:sp>
        <p:nvSpPr>
          <p:cNvPr id="270" name="Google Shape;270;g1184493e74a_3_28"/>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g1184493e74a_3_28"/>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Awards &amp; Prizes</a:t>
            </a:r>
            <a:endParaRPr b="1" i="0" sz="2150" u="none" cap="none" strike="noStrike">
              <a:solidFill>
                <a:schemeClr val="dk1"/>
              </a:solidFill>
              <a:latin typeface="Arial"/>
              <a:ea typeface="Arial"/>
              <a:cs typeface="Arial"/>
              <a:sym typeface="Arial"/>
            </a:endParaRPr>
          </a:p>
        </p:txBody>
      </p:sp>
      <p:sp>
        <p:nvSpPr>
          <p:cNvPr id="272" name="Google Shape;272;g1184493e74a_3_28"/>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g1184493e74a_3_28"/>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17</a:t>
            </a:r>
            <a:endParaRPr b="1" i="0" sz="1100" u="none" cap="none" strike="noStrike">
              <a:solidFill>
                <a:srgbClr val="000000"/>
              </a:solidFill>
              <a:latin typeface="Arial"/>
              <a:ea typeface="Arial"/>
              <a:cs typeface="Arial"/>
              <a:sym typeface="Arial"/>
            </a:endParaRPr>
          </a:p>
        </p:txBody>
      </p:sp>
      <p:pic>
        <p:nvPicPr>
          <p:cNvPr id="274" name="Google Shape;274;g1184493e74a_3_28"/>
          <p:cNvPicPr preferRelativeResize="0"/>
          <p:nvPr/>
        </p:nvPicPr>
        <p:blipFill rotWithShape="1">
          <a:blip r:embed="rId3">
            <a:alphaModFix/>
          </a:blip>
          <a:srcRect b="0" l="951" r="950" t="0"/>
          <a:stretch/>
        </p:blipFill>
        <p:spPr>
          <a:xfrm>
            <a:off x="3442700" y="3343863"/>
            <a:ext cx="3870000" cy="2575500"/>
          </a:xfrm>
          <a:prstGeom prst="parallelogram">
            <a:avLst>
              <a:gd fmla="val 25000" name="adj"/>
            </a:avLst>
          </a:prstGeom>
          <a:noFill/>
          <a:ln>
            <a:noFill/>
          </a:ln>
        </p:spPr>
      </p:pic>
      <p:sp>
        <p:nvSpPr>
          <p:cNvPr id="275" name="Google Shape;275;g1184493e74a_3_28"/>
          <p:cNvSpPr txBox="1"/>
          <p:nvPr/>
        </p:nvSpPr>
        <p:spPr>
          <a:xfrm>
            <a:off x="436800" y="6076075"/>
            <a:ext cx="3433200" cy="29679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800"/>
              </a:spcBef>
              <a:spcAft>
                <a:spcPts val="0"/>
              </a:spcAft>
              <a:buClr>
                <a:schemeClr val="dk1"/>
              </a:buClr>
              <a:buSzPts val="1100"/>
              <a:buFont typeface="Arial"/>
              <a:buNone/>
            </a:pPr>
            <a:r>
              <a:rPr b="1" i="0" lang="en-US" sz="1050" u="none" cap="none" strike="noStrike">
                <a:solidFill>
                  <a:schemeClr val="dk1"/>
                </a:solidFill>
                <a:highlight>
                  <a:srgbClr val="FFFFFF"/>
                </a:highlight>
                <a:latin typeface="Arial"/>
                <a:ea typeface="Arial"/>
                <a:cs typeface="Arial"/>
                <a:sym typeface="Arial"/>
              </a:rPr>
              <a:t>L’Étape Championship</a:t>
            </a:r>
            <a:r>
              <a:rPr b="0" i="0" lang="en-US" sz="1050" u="none" cap="none" strike="noStrike">
                <a:solidFill>
                  <a:schemeClr val="dk1"/>
                </a:solidFill>
                <a:highlight>
                  <a:srgbClr val="FFFFFF"/>
                </a:highlight>
                <a:latin typeface="Arial"/>
                <a:ea typeface="Arial"/>
                <a:cs typeface="Arial"/>
                <a:sym typeface="Arial"/>
              </a:rPr>
              <a:t> is an age group competition between all L’Étape by Tour de France riders. It takes place at the L’Étape du Tour event, in France in July, on the same roads as Tour de France, where the champions fight for the most coveted award in the world of cycling: the Yellow Jersey.</a:t>
            </a:r>
            <a:endParaRPr b="0" i="0" sz="1050" u="none" cap="none" strike="noStrike">
              <a:solidFill>
                <a:schemeClr val="dk1"/>
              </a:solidFill>
              <a:highlight>
                <a:srgbClr val="FFFFFF"/>
              </a:highlight>
              <a:latin typeface="Arial"/>
              <a:ea typeface="Arial"/>
              <a:cs typeface="Arial"/>
              <a:sym typeface="Arial"/>
            </a:endParaRPr>
          </a:p>
          <a:p>
            <a:pPr indent="0" lvl="0" marL="0" marR="0" rtl="0" algn="l">
              <a:lnSpc>
                <a:spcPct val="115000"/>
              </a:lnSpc>
              <a:spcBef>
                <a:spcPts val="800"/>
              </a:spcBef>
              <a:spcAft>
                <a:spcPts val="0"/>
              </a:spcAft>
              <a:buClr>
                <a:srgbClr val="000000"/>
              </a:buClr>
              <a:buSzPts val="1050"/>
              <a:buFont typeface="Arial"/>
              <a:buNone/>
            </a:pPr>
            <a:r>
              <a:rPr b="0" i="0" lang="en-US" sz="1050" u="none" cap="none" strike="noStrike">
                <a:solidFill>
                  <a:schemeClr val="dk1"/>
                </a:solidFill>
                <a:highlight>
                  <a:srgbClr val="FFFFFF"/>
                </a:highlight>
                <a:latin typeface="Arial"/>
                <a:ea typeface="Arial"/>
                <a:cs typeface="Arial"/>
                <a:sym typeface="Arial"/>
              </a:rPr>
              <a:t>Riders come from all over the world to conquer L’Étape du Tour and the event sells out in minutes! However, a limited number of riders are automatically qualified for the Championship by finishing in the top 3 in the 1</a:t>
            </a:r>
            <a:r>
              <a:rPr lang="en-US" sz="1050">
                <a:solidFill>
                  <a:schemeClr val="dk1"/>
                </a:solidFill>
                <a:highlight>
                  <a:srgbClr val="FFFFFF"/>
                </a:highlight>
              </a:rPr>
              <a:t>30 km </a:t>
            </a:r>
            <a:r>
              <a:rPr b="0" i="0" lang="en-US" sz="1050" u="none" cap="none" strike="noStrike">
                <a:solidFill>
                  <a:schemeClr val="dk1"/>
                </a:solidFill>
                <a:highlight>
                  <a:srgbClr val="FFFFFF"/>
                </a:highlight>
                <a:latin typeface="Arial"/>
                <a:ea typeface="Arial"/>
                <a:cs typeface="Arial"/>
                <a:sym typeface="Arial"/>
              </a:rPr>
              <a:t>race at L’Étape </a:t>
            </a:r>
            <a:r>
              <a:rPr lang="en-US" sz="1050">
                <a:solidFill>
                  <a:schemeClr val="dk1"/>
                </a:solidFill>
                <a:highlight>
                  <a:srgbClr val="FFFFFF"/>
                </a:highlight>
              </a:rPr>
              <a:t>Edmonton</a:t>
            </a:r>
            <a:endParaRPr sz="1050">
              <a:solidFill>
                <a:schemeClr val="dk1"/>
              </a:solidFill>
              <a:highlight>
                <a:srgbClr val="FFFFFF"/>
              </a:highlight>
            </a:endParaRPr>
          </a:p>
          <a:p>
            <a:pPr indent="0" lvl="0" marL="0" marR="0" rtl="0" algn="l">
              <a:lnSpc>
                <a:spcPct val="115000"/>
              </a:lnSpc>
              <a:spcBef>
                <a:spcPts val="800"/>
              </a:spcBef>
              <a:spcAft>
                <a:spcPts val="800"/>
              </a:spcAft>
              <a:buClr>
                <a:srgbClr val="000000"/>
              </a:buClr>
              <a:buSzPts val="1050"/>
              <a:buFont typeface="Arial"/>
              <a:buNone/>
            </a:pPr>
            <a:r>
              <a:rPr lang="en-US" sz="1050">
                <a:solidFill>
                  <a:schemeClr val="dk1"/>
                </a:solidFill>
                <a:highlight>
                  <a:srgbClr val="FFFFFF"/>
                </a:highlight>
              </a:rPr>
              <a:t>All registrants for L’Étape Edmonton by Tour de France will receive a priority registration opportunity for </a:t>
            </a:r>
            <a:r>
              <a:rPr lang="en-US" sz="1050">
                <a:solidFill>
                  <a:schemeClr val="dk1"/>
                </a:solidFill>
                <a:highlight>
                  <a:schemeClr val="lt1"/>
                </a:highlight>
              </a:rPr>
              <a:t>L’Étape du Tour</a:t>
            </a:r>
            <a:endParaRPr b="0" i="0" sz="1050" u="none" cap="none" strike="noStrike">
              <a:solidFill>
                <a:schemeClr val="dk1"/>
              </a:solidFill>
              <a:latin typeface="Arial"/>
              <a:ea typeface="Arial"/>
              <a:cs typeface="Arial"/>
              <a:sym typeface="Arial"/>
            </a:endParaRPr>
          </a:p>
        </p:txBody>
      </p:sp>
      <p:pic>
        <p:nvPicPr>
          <p:cNvPr id="276" name="Google Shape;276;g1184493e74a_3_28"/>
          <p:cNvPicPr preferRelativeResize="0"/>
          <p:nvPr/>
        </p:nvPicPr>
        <p:blipFill rotWithShape="1">
          <a:blip r:embed="rId4">
            <a:alphaModFix/>
          </a:blip>
          <a:srcRect b="13651" l="0" r="0" t="25968"/>
          <a:stretch/>
        </p:blipFill>
        <p:spPr>
          <a:xfrm>
            <a:off x="4063700" y="6183974"/>
            <a:ext cx="2794300" cy="2999429"/>
          </a:xfrm>
          <a:prstGeom prst="rect">
            <a:avLst/>
          </a:prstGeom>
          <a:noFill/>
          <a:ln>
            <a:noFill/>
          </a:ln>
        </p:spPr>
      </p:pic>
      <p:sp>
        <p:nvSpPr>
          <p:cNvPr id="277" name="Google Shape;277;g1184493e74a_3_28"/>
          <p:cNvSpPr txBox="1"/>
          <p:nvPr/>
        </p:nvSpPr>
        <p:spPr>
          <a:xfrm>
            <a:off x="304800" y="3936225"/>
            <a:ext cx="2794200" cy="187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100">
                <a:solidFill>
                  <a:schemeClr val="dk1"/>
                </a:solidFill>
              </a:rPr>
              <a:t>(For the Long, Medium, Short route)</a:t>
            </a:r>
            <a:br>
              <a:rPr b="1" lang="en-US" sz="950">
                <a:solidFill>
                  <a:schemeClr val="dk1"/>
                </a:solidFill>
              </a:rPr>
            </a:br>
            <a:r>
              <a:rPr lang="en-US" sz="950">
                <a:solidFill>
                  <a:schemeClr val="dk1"/>
                </a:solidFill>
              </a:rPr>
              <a:t>Age categories:</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Under 20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20 to 29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30 to 39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40 to 49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50 to 59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60 to 69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70 to 79 </a:t>
            </a:r>
            <a:endParaRPr sz="950">
              <a:solidFill>
                <a:schemeClr val="dk1"/>
              </a:solidFill>
            </a:endParaRPr>
          </a:p>
          <a:p>
            <a:pPr indent="-288925" lvl="0" marL="508000" rtl="0" algn="l">
              <a:lnSpc>
                <a:spcPct val="115000"/>
              </a:lnSpc>
              <a:spcBef>
                <a:spcPts val="0"/>
              </a:spcBef>
              <a:spcAft>
                <a:spcPts val="0"/>
              </a:spcAft>
              <a:buClr>
                <a:schemeClr val="dk1"/>
              </a:buClr>
              <a:buSzPts val="950"/>
              <a:buChar char="●"/>
            </a:pPr>
            <a:r>
              <a:rPr lang="en-US" sz="950">
                <a:solidFill>
                  <a:schemeClr val="dk1"/>
                </a:solidFill>
              </a:rPr>
              <a:t>80+ </a:t>
            </a:r>
            <a:endParaRPr sz="1300"/>
          </a:p>
        </p:txBody>
      </p:sp>
      <p:sp>
        <p:nvSpPr>
          <p:cNvPr id="278" name="Google Shape;278;g1184493e74a_3_28"/>
          <p:cNvSpPr txBox="1"/>
          <p:nvPr/>
        </p:nvSpPr>
        <p:spPr>
          <a:xfrm>
            <a:off x="304800" y="3695700"/>
            <a:ext cx="2171700" cy="61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Age categories for awards</a:t>
            </a:r>
            <a:endParaRPr b="1" sz="12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dbe022a06_0_0"/>
          <p:cNvSpPr/>
          <p:nvPr/>
        </p:nvSpPr>
        <p:spPr>
          <a:xfrm>
            <a:off x="0" y="1368550"/>
            <a:ext cx="3870000" cy="1872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g11dbe022a06_0_0"/>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g11dbe022a06_0_0"/>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FinisherPix</a:t>
            </a:r>
            <a:endParaRPr b="1" i="0" sz="2150" u="none" cap="none" strike="noStrike">
              <a:solidFill>
                <a:schemeClr val="dk1"/>
              </a:solidFill>
              <a:latin typeface="Arial"/>
              <a:ea typeface="Arial"/>
              <a:cs typeface="Arial"/>
              <a:sym typeface="Arial"/>
            </a:endParaRPr>
          </a:p>
        </p:txBody>
      </p:sp>
      <p:sp>
        <p:nvSpPr>
          <p:cNvPr id="286" name="Google Shape;286;g11dbe022a06_0_0"/>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g11dbe022a06_0_0"/>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18</a:t>
            </a:r>
            <a:endParaRPr b="1" i="0" sz="1100" u="none" cap="none" strike="noStrike">
              <a:solidFill>
                <a:srgbClr val="000000"/>
              </a:solidFill>
              <a:latin typeface="Arial"/>
              <a:ea typeface="Arial"/>
              <a:cs typeface="Arial"/>
              <a:sym typeface="Arial"/>
            </a:endParaRPr>
          </a:p>
        </p:txBody>
      </p:sp>
      <p:sp>
        <p:nvSpPr>
          <p:cNvPr id="288" name="Google Shape;288;g11dbe022a06_0_0"/>
          <p:cNvSpPr txBox="1"/>
          <p:nvPr/>
        </p:nvSpPr>
        <p:spPr>
          <a:xfrm>
            <a:off x="323850" y="1657350"/>
            <a:ext cx="5724600" cy="5563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Get your personal race photos with FinisherPix!</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050" u="none" cap="none" strike="noStrike">
                <a:solidFill>
                  <a:schemeClr val="dk1"/>
                </a:solidFill>
                <a:latin typeface="Arial"/>
                <a:ea typeface="Arial"/>
                <a:cs typeface="Arial"/>
                <a:sym typeface="Arial"/>
              </a:rPr>
              <a:t>FinisherPix is the official photographer at </a:t>
            </a:r>
            <a:r>
              <a:rPr b="1" i="0" lang="en-US" sz="1050" u="none" cap="none" strike="noStrike">
                <a:solidFill>
                  <a:schemeClr val="dk1"/>
                </a:solidFill>
                <a:latin typeface="Arial"/>
                <a:ea typeface="Arial"/>
                <a:cs typeface="Arial"/>
                <a:sym typeface="Arial"/>
              </a:rPr>
              <a:t>L’Étape </a:t>
            </a:r>
            <a:r>
              <a:rPr b="1" lang="en-US" sz="1050">
                <a:solidFill>
                  <a:schemeClr val="dk1"/>
                </a:solidFill>
              </a:rPr>
              <a:t>Edmonton</a:t>
            </a:r>
            <a:r>
              <a:rPr b="1" i="0" lang="en-US" sz="1050" u="none" cap="none" strike="noStrike">
                <a:solidFill>
                  <a:schemeClr val="dk1"/>
                </a:solidFill>
                <a:latin typeface="Arial"/>
                <a:ea typeface="Arial"/>
                <a:cs typeface="Arial"/>
                <a:sym typeface="Arial"/>
              </a:rPr>
              <a:t> by Tour de France</a:t>
            </a:r>
            <a:r>
              <a:rPr b="0" i="0" lang="en-US" sz="1050" u="none" cap="none" strike="noStrike">
                <a:solidFill>
                  <a:schemeClr val="dk1"/>
                </a:solidFill>
                <a:latin typeface="Arial"/>
                <a:ea typeface="Arial"/>
                <a:cs typeface="Arial"/>
                <a:sym typeface="Arial"/>
              </a:rPr>
              <a:t>. Your personal race photos will be available at</a:t>
            </a:r>
            <a:r>
              <a:rPr b="0" i="0" lang="en-US" sz="1050" u="none" cap="none" strike="noStrike">
                <a:solidFill>
                  <a:schemeClr val="dk1"/>
                </a:solidFill>
                <a:uFill>
                  <a:noFill/>
                </a:uFill>
                <a:latin typeface="Arial"/>
                <a:ea typeface="Arial"/>
                <a:cs typeface="Arial"/>
                <a:sym typeface="Arial"/>
                <a:hlinkClick r:id="rId3">
                  <a:extLst>
                    <a:ext uri="{A12FA001-AC4F-418D-AE19-62706E023703}">
                      <ahyp:hlinkClr val="tx"/>
                    </a:ext>
                  </a:extLst>
                </a:hlinkClick>
              </a:rPr>
              <a:t> </a:t>
            </a:r>
            <a:r>
              <a:rPr b="0" i="0" lang="en-US" sz="1050" u="sng" cap="none" strike="noStrike">
                <a:solidFill>
                  <a:srgbClr val="0000FF"/>
                </a:solidFill>
                <a:latin typeface="Arial"/>
                <a:ea typeface="Arial"/>
                <a:cs typeface="Arial"/>
                <a:sym typeface="Arial"/>
                <a:hlinkClick r:id="rId4">
                  <a:extLst>
                    <a:ext uri="{A12FA001-AC4F-418D-AE19-62706E023703}">
                      <ahyp:hlinkClr val="tx"/>
                    </a:ext>
                  </a:extLst>
                </a:hlinkClick>
              </a:rPr>
              <a:t>www.finisherpix.com/e/5008</a:t>
            </a:r>
            <a:r>
              <a:rPr b="0" i="0" lang="en-US" sz="1050" u="none" cap="none" strike="noStrike">
                <a:solidFill>
                  <a:schemeClr val="dk1"/>
                </a:solidFill>
                <a:latin typeface="Arial"/>
                <a:ea typeface="Arial"/>
                <a:cs typeface="Arial"/>
                <a:sym typeface="Arial"/>
              </a:rPr>
              <a:t> . Make sure your </a:t>
            </a:r>
            <a:r>
              <a:rPr lang="en-US" sz="1050">
                <a:solidFill>
                  <a:schemeClr val="dk1"/>
                </a:solidFill>
              </a:rPr>
              <a:t>bike plate</a:t>
            </a:r>
            <a:r>
              <a:rPr b="0" i="0" lang="en-US" sz="1050" u="none" cap="none" strike="noStrike">
                <a:solidFill>
                  <a:schemeClr val="dk1"/>
                </a:solidFill>
                <a:latin typeface="Arial"/>
                <a:ea typeface="Arial"/>
                <a:cs typeface="Arial"/>
                <a:sym typeface="Arial"/>
              </a:rPr>
              <a:t> is facing front at all times and don't forget to smile when you cross the finish line. Have a great race!</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05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050" u="none" cap="none" strike="noStrike">
                <a:solidFill>
                  <a:schemeClr val="dk1"/>
                </a:solidFill>
                <a:latin typeface="Arial"/>
                <a:ea typeface="Arial"/>
                <a:cs typeface="Arial"/>
                <a:sym typeface="Arial"/>
              </a:rPr>
              <a:t> </a:t>
            </a:r>
            <a:endParaRPr b="0" i="0" sz="105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600"/>
              </a:spcBef>
              <a:spcAft>
                <a:spcPts val="0"/>
              </a:spcAft>
              <a:buClr>
                <a:schemeClr val="dk1"/>
              </a:buClr>
              <a:buSzPts val="1100"/>
              <a:buFont typeface="Arial"/>
              <a:buNone/>
            </a:pPr>
            <a:r>
              <a:rPr b="0" i="0" lang="en-US" sz="1050" u="none" cap="none" strike="noStrike">
                <a:solidFill>
                  <a:schemeClr val="dk1"/>
                </a:solidFill>
                <a:highlight>
                  <a:srgbClr val="FFFFFF"/>
                </a:highlight>
                <a:latin typeface="Arial"/>
                <a:ea typeface="Arial"/>
                <a:cs typeface="Arial"/>
                <a:sym typeface="Arial"/>
              </a:rPr>
              <a:t>·   	Ensure you have your race number facing front and visible at all times</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400"/>
              </a:spcBef>
              <a:spcAft>
                <a:spcPts val="0"/>
              </a:spcAft>
              <a:buClr>
                <a:schemeClr val="dk1"/>
              </a:buClr>
              <a:buSzPts val="1100"/>
              <a:buFont typeface="Arial"/>
              <a:buNone/>
            </a:pPr>
            <a:r>
              <a:rPr b="0" i="0" lang="en-US" sz="1050" u="none" cap="none" strike="noStrike">
                <a:solidFill>
                  <a:schemeClr val="dk1"/>
                </a:solidFill>
                <a:highlight>
                  <a:srgbClr val="FFFFFF"/>
                </a:highlight>
                <a:latin typeface="Arial"/>
                <a:ea typeface="Arial"/>
                <a:cs typeface="Arial"/>
                <a:sym typeface="Arial"/>
              </a:rPr>
              <a:t>·   	Look out for our FinisherPix photographers on course and SMILE</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400"/>
              </a:spcBef>
              <a:spcAft>
                <a:spcPts val="0"/>
              </a:spcAft>
              <a:buClr>
                <a:schemeClr val="dk1"/>
              </a:buClr>
              <a:buSzPts val="1100"/>
              <a:buFont typeface="Arial"/>
              <a:buNone/>
            </a:pPr>
            <a:r>
              <a:rPr b="0" i="0" lang="en-US" sz="1050" u="none" cap="none" strike="noStrike">
                <a:solidFill>
                  <a:schemeClr val="dk1"/>
                </a:solidFill>
                <a:highlight>
                  <a:srgbClr val="FFFFFF"/>
                </a:highlight>
                <a:latin typeface="Arial"/>
                <a:ea typeface="Arial"/>
                <a:cs typeface="Arial"/>
                <a:sym typeface="Arial"/>
              </a:rPr>
              <a:t>·   	Look up when you cross the finish line and smile BIG!</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400"/>
              </a:spcBef>
              <a:spcAft>
                <a:spcPts val="0"/>
              </a:spcAft>
              <a:buClr>
                <a:schemeClr val="dk1"/>
              </a:buClr>
              <a:buSzPts val="1100"/>
              <a:buFont typeface="Arial"/>
              <a:buNone/>
            </a:pPr>
            <a:r>
              <a:rPr b="0" i="0" lang="en-US" sz="1050" u="none" cap="none" strike="noStrike">
                <a:solidFill>
                  <a:schemeClr val="dk1"/>
                </a:solidFill>
                <a:highlight>
                  <a:srgbClr val="FFFFFF"/>
                </a:highlight>
                <a:latin typeface="Arial"/>
                <a:ea typeface="Arial"/>
                <a:cs typeface="Arial"/>
                <a:sym typeface="Arial"/>
              </a:rPr>
              <a:t>·   	If you pre-ordered your photos, you will receive a download-link by email as soon as photos are online!</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400"/>
              </a:spcBef>
              <a:spcAft>
                <a:spcPts val="0"/>
              </a:spcAft>
              <a:buClr>
                <a:srgbClr val="000000"/>
              </a:buClr>
              <a:buSzPts val="1050"/>
              <a:buFont typeface="Arial"/>
              <a:buNone/>
            </a:pPr>
            <a:r>
              <a:rPr b="0" i="0" lang="en-US" sz="1050" u="none" cap="none" strike="noStrike">
                <a:solidFill>
                  <a:schemeClr val="dk1"/>
                </a:solidFill>
                <a:highlight>
                  <a:srgbClr val="FFFFFF"/>
                </a:highlight>
                <a:latin typeface="Arial"/>
                <a:ea typeface="Arial"/>
                <a:cs typeface="Arial"/>
                <a:sym typeface="Arial"/>
              </a:rPr>
              <a:t>·   	Upload a selfie at the bottom of your gallery to find more photos of you and to add it to your gallery.</a:t>
            </a:r>
            <a:endParaRPr b="0" i="0" sz="1050" u="none" cap="none" strike="noStrike">
              <a:solidFill>
                <a:schemeClr val="dk1"/>
              </a:solidFill>
              <a:highlight>
                <a:srgbClr val="FFFFFF"/>
              </a:highlight>
              <a:latin typeface="Arial"/>
              <a:ea typeface="Arial"/>
              <a:cs typeface="Arial"/>
              <a:sym typeface="Arial"/>
            </a:endParaRPr>
          </a:p>
          <a:p>
            <a:pPr indent="-228600" lvl="0" marL="241300" marR="0" rtl="0" algn="just">
              <a:lnSpc>
                <a:spcPct val="115000"/>
              </a:lnSpc>
              <a:spcBef>
                <a:spcPts val="400"/>
              </a:spcBef>
              <a:spcAft>
                <a:spcPts val="0"/>
              </a:spcAft>
              <a:buClr>
                <a:schemeClr val="dk1"/>
              </a:buClr>
              <a:buSzPts val="1100"/>
              <a:buFont typeface="Arial"/>
              <a:buNone/>
            </a:pPr>
            <a:r>
              <a:t/>
            </a:r>
            <a:endParaRPr b="0" i="0" sz="1050" u="none" cap="none" strike="noStrike">
              <a:solidFill>
                <a:schemeClr val="dk1"/>
              </a:solidFill>
              <a:highlight>
                <a:srgbClr val="FFFFFF"/>
              </a:highlight>
              <a:latin typeface="Arial"/>
              <a:ea typeface="Arial"/>
              <a:cs typeface="Arial"/>
              <a:sym typeface="Arial"/>
            </a:endParaRPr>
          </a:p>
          <a:p>
            <a:pPr indent="0" lvl="0" marL="0" marR="0" rtl="0" algn="just">
              <a:lnSpc>
                <a:spcPct val="115000"/>
              </a:lnSpc>
              <a:spcBef>
                <a:spcPts val="40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Connect with us!</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0" i="0" lang="en-US" sz="1050" u="none" cap="none" strike="noStrike">
                <a:solidFill>
                  <a:schemeClr val="dk1"/>
                </a:solidFill>
                <a:latin typeface="Arial"/>
                <a:ea typeface="Arial"/>
                <a:cs typeface="Arial"/>
                <a:sym typeface="Arial"/>
              </a:rPr>
              <a:t>facebook.com/finisherpix | #finisherpix</a:t>
            </a:r>
            <a:br>
              <a:rPr b="0" i="0" lang="en-US" sz="1050" u="none" cap="none" strike="noStrike">
                <a:solidFill>
                  <a:schemeClr val="dk1"/>
                </a:solidFill>
                <a:latin typeface="Arial"/>
                <a:ea typeface="Arial"/>
                <a:cs typeface="Arial"/>
                <a:sym typeface="Arial"/>
              </a:rPr>
            </a:br>
            <a:r>
              <a:rPr b="0" i="0" lang="en-US" sz="1050" u="none" cap="none" strike="noStrike">
                <a:solidFill>
                  <a:schemeClr val="dk1"/>
                </a:solidFill>
                <a:latin typeface="Arial"/>
                <a:ea typeface="Arial"/>
                <a:cs typeface="Arial"/>
                <a:sym typeface="Arial"/>
              </a:rPr>
              <a:t>@finisherpix </a:t>
            </a:r>
            <a:br>
              <a:rPr b="0" i="0" lang="en-US" sz="1050" u="none" cap="none" strike="noStrike">
                <a:solidFill>
                  <a:schemeClr val="dk1"/>
                </a:solidFill>
                <a:latin typeface="Arial"/>
                <a:ea typeface="Arial"/>
                <a:cs typeface="Arial"/>
                <a:sym typeface="Arial"/>
              </a:rPr>
            </a:br>
            <a:r>
              <a:rPr b="0" i="0" lang="en-US" sz="1050" u="sng" cap="none" strike="noStrike">
                <a:solidFill>
                  <a:schemeClr val="dk1"/>
                </a:solidFill>
                <a:latin typeface="Arial"/>
                <a:ea typeface="Arial"/>
                <a:cs typeface="Arial"/>
                <a:sym typeface="Arial"/>
                <a:hlinkClick r:id="rId5">
                  <a:extLst>
                    <a:ext uri="{A12FA001-AC4F-418D-AE19-62706E023703}">
                      <ahyp:hlinkClr val="tx"/>
                    </a:ext>
                  </a:extLst>
                </a:hlinkClick>
              </a:rPr>
              <a:t>support@finisherpix.com</a:t>
            </a:r>
            <a:r>
              <a:rPr b="0" i="0" lang="en-US" sz="1050" u="none" cap="none" strike="noStrike">
                <a:solidFill>
                  <a:schemeClr val="dk1"/>
                </a:solidFill>
                <a:latin typeface="Arial"/>
                <a:ea typeface="Arial"/>
                <a:cs typeface="Arial"/>
                <a:sym typeface="Arial"/>
              </a:rPr>
              <a:t> | </a:t>
            </a:r>
            <a:r>
              <a:rPr b="0" i="0" lang="en-US" sz="1050" u="sng" cap="none" strike="noStrike">
                <a:solidFill>
                  <a:schemeClr val="dk1"/>
                </a:solidFill>
                <a:latin typeface="Arial"/>
                <a:ea typeface="Arial"/>
                <a:cs typeface="Arial"/>
                <a:sym typeface="Arial"/>
                <a:hlinkClick r:id="rId6">
                  <a:extLst>
                    <a:ext uri="{A12FA001-AC4F-418D-AE19-62706E023703}">
                      <ahyp:hlinkClr val="tx"/>
                    </a:ext>
                  </a:extLst>
                </a:hlinkClick>
              </a:rPr>
              <a:t>www.finisherpix.com</a:t>
            </a:r>
            <a:endParaRPr b="0" i="0" sz="1050" u="none" cap="none" strike="noStrike">
              <a:solidFill>
                <a:schemeClr val="dk1"/>
              </a:solidFill>
              <a:latin typeface="Arial"/>
              <a:ea typeface="Arial"/>
              <a:cs typeface="Arial"/>
              <a:sym typeface="Arial"/>
            </a:endParaRPr>
          </a:p>
          <a:p>
            <a:pPr indent="0" lvl="0" marL="0" marR="0" rtl="0" algn="just">
              <a:lnSpc>
                <a:spcPct val="115000"/>
              </a:lnSpc>
              <a:spcBef>
                <a:spcPts val="0"/>
              </a:spcBef>
              <a:spcAft>
                <a:spcPts val="0"/>
              </a:spcAft>
              <a:buClr>
                <a:schemeClr val="dk1"/>
              </a:buClr>
              <a:buSzPts val="1100"/>
              <a:buFont typeface="Arial"/>
              <a:buNone/>
            </a:pPr>
            <a:r>
              <a:rPr b="0" i="0" lang="en-US" sz="1050" u="none" cap="none" strike="noStrike">
                <a:solidFill>
                  <a:schemeClr val="dk1"/>
                </a:solidFill>
                <a:latin typeface="Arial"/>
                <a:ea typeface="Arial"/>
                <a:cs typeface="Arial"/>
                <a:sym typeface="Arial"/>
              </a:rPr>
              <a:t>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289" name="Google Shape;289;g11dbe022a06_0_0"/>
          <p:cNvPicPr preferRelativeResize="0"/>
          <p:nvPr/>
        </p:nvPicPr>
        <p:blipFill rotWithShape="1">
          <a:blip r:embed="rId7">
            <a:alphaModFix/>
          </a:blip>
          <a:srcRect b="0" l="0" r="0" t="0"/>
          <a:stretch/>
        </p:blipFill>
        <p:spPr>
          <a:xfrm>
            <a:off x="0" y="6858000"/>
            <a:ext cx="6858000" cy="2286000"/>
          </a:xfrm>
          <a:prstGeom prst="rect">
            <a:avLst/>
          </a:prstGeom>
          <a:noFill/>
          <a:ln>
            <a:noFill/>
          </a:ln>
        </p:spPr>
      </p:pic>
      <p:sp>
        <p:nvSpPr>
          <p:cNvPr id="290" name="Google Shape;290;g11dbe022a06_0_0"/>
          <p:cNvSpPr txBox="1"/>
          <p:nvPr/>
        </p:nvSpPr>
        <p:spPr>
          <a:xfrm>
            <a:off x="219075" y="1277500"/>
            <a:ext cx="3267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Commemorate your race experience</a:t>
            </a:r>
            <a:endParaRPr b="0" i="0" sz="1400" u="none" cap="none" strike="noStrike">
              <a:solidFill>
                <a:srgbClr val="000000"/>
              </a:solidFill>
              <a:latin typeface="Arial"/>
              <a:ea typeface="Arial"/>
              <a:cs typeface="Arial"/>
              <a:sym typeface="Arial"/>
            </a:endParaRPr>
          </a:p>
        </p:txBody>
      </p:sp>
      <p:sp>
        <p:nvSpPr>
          <p:cNvPr id="291" name="Google Shape;291;g11dbe022a06_0_0"/>
          <p:cNvSpPr/>
          <p:nvPr/>
        </p:nvSpPr>
        <p:spPr>
          <a:xfrm>
            <a:off x="0" y="3669400"/>
            <a:ext cx="3870000" cy="1872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g11dbe022a06_0_0"/>
          <p:cNvSpPr txBox="1"/>
          <p:nvPr/>
        </p:nvSpPr>
        <p:spPr>
          <a:xfrm>
            <a:off x="301500" y="3578350"/>
            <a:ext cx="3267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200"/>
              <a:buFont typeface="Arial"/>
              <a:buNone/>
            </a:pPr>
            <a:r>
              <a:rPr b="1" i="0" lang="en-US" sz="1200" u="none" cap="none" strike="noStrike">
                <a:solidFill>
                  <a:schemeClr val="dk1"/>
                </a:solidFill>
                <a:latin typeface="Arial"/>
                <a:ea typeface="Arial"/>
                <a:cs typeface="Arial"/>
                <a:sym typeface="Arial"/>
              </a:rPr>
              <a:t>Your Best Photos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2"/>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 name="Google Shape;68;p2"/>
          <p:cNvSpPr/>
          <p:nvPr/>
        </p:nvSpPr>
        <p:spPr>
          <a:xfrm>
            <a:off x="10500" y="4319750"/>
            <a:ext cx="6858000" cy="3845700"/>
          </a:xfrm>
          <a:prstGeom prst="rect">
            <a:avLst/>
          </a:prstGeom>
          <a:gradFill>
            <a:gsLst>
              <a:gs pos="0">
                <a:schemeClr val="lt1"/>
              </a:gs>
              <a:gs pos="52000">
                <a:srgbClr val="F1FB84"/>
              </a:gs>
              <a:gs pos="76000">
                <a:srgbClr val="F8F442"/>
              </a:gs>
              <a:gs pos="100000">
                <a:srgbClr val="FFED00"/>
              </a:gs>
            </a:gsLst>
            <a:lin ang="5400700"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 name="Google Shape;69;p2"/>
          <p:cNvSpPr/>
          <p:nvPr/>
        </p:nvSpPr>
        <p:spPr>
          <a:xfrm>
            <a:off x="9525" y="51697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2"/>
          <p:cNvSpPr txBox="1"/>
          <p:nvPr>
            <p:ph type="title"/>
          </p:nvPr>
        </p:nvSpPr>
        <p:spPr>
          <a:xfrm>
            <a:off x="0" y="-133350"/>
            <a:ext cx="3629100" cy="1774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Contents</a:t>
            </a:r>
            <a:endParaRPr b="1" sz="2150"/>
          </a:p>
        </p:txBody>
      </p:sp>
      <p:sp>
        <p:nvSpPr>
          <p:cNvPr id="71" name="Google Shape;71;p2"/>
          <p:cNvSpPr txBox="1"/>
          <p:nvPr/>
        </p:nvSpPr>
        <p:spPr>
          <a:xfrm>
            <a:off x="482650" y="1198875"/>
            <a:ext cx="3301800" cy="6751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Welcome Letter </a:t>
            </a:r>
            <a:endParaRPr b="1" i="1" sz="1000" u="none" cap="none" strike="noStrike">
              <a:solidFill>
                <a:srgbClr val="FF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Welcome from the Executive Director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The Tour de France</a:t>
            </a:r>
            <a:r>
              <a:rPr b="0" i="0" lang="en-US"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L’Étape by Tour de France Race Series</a:t>
            </a:r>
            <a:br>
              <a:rPr b="0" i="0" lang="en-US" sz="1000" u="none" cap="none" strike="noStrike">
                <a:solidFill>
                  <a:schemeClr val="dk1"/>
                </a:solidFill>
                <a:latin typeface="Arial"/>
                <a:ea typeface="Arial"/>
                <a:cs typeface="Arial"/>
                <a:sym typeface="Arial"/>
              </a:rPr>
            </a:br>
            <a:r>
              <a:rPr b="0" i="0" lang="en-US" sz="1000" u="none" cap="none" strike="noStrike">
                <a:solidFill>
                  <a:schemeClr val="dk1"/>
                </a:solidFill>
                <a:latin typeface="Arial"/>
                <a:ea typeface="Arial"/>
                <a:cs typeface="Arial"/>
                <a:sym typeface="Arial"/>
              </a:rPr>
              <a:t>	Tour de France History</a:t>
            </a:r>
            <a:endParaRPr b="0" i="0"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Iconic Jerseys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Ambassador - Alberto Contador</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L’Étape </a:t>
            </a:r>
            <a:r>
              <a:rPr b="1" lang="en-US" sz="1000">
                <a:solidFill>
                  <a:schemeClr val="dk1"/>
                </a:solidFill>
              </a:rPr>
              <a:t>Edmonton</a:t>
            </a:r>
            <a:r>
              <a:rPr b="1" i="0" lang="en-US" sz="1000" u="none" cap="none" strike="noStrike">
                <a:solidFill>
                  <a:schemeClr val="dk1"/>
                </a:solidFill>
                <a:latin typeface="Arial"/>
                <a:ea typeface="Arial"/>
                <a:cs typeface="Arial"/>
                <a:sym typeface="Arial"/>
              </a:rPr>
              <a:t> Expo</a:t>
            </a:r>
            <a:r>
              <a:rPr b="0" i="0" lang="en-US"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Event Schedule</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Packet Pick Up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Race Swag</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Classe Spéciale</a:t>
            </a:r>
            <a:br>
              <a:rPr b="0" i="0" lang="en-US" sz="1000" u="none" cap="none" strike="noStrike">
                <a:solidFill>
                  <a:schemeClr val="dk1"/>
                </a:solidFill>
                <a:latin typeface="Arial"/>
                <a:ea typeface="Arial"/>
                <a:cs typeface="Arial"/>
                <a:sym typeface="Arial"/>
              </a:rPr>
            </a:br>
            <a:r>
              <a:rPr b="0" i="0" lang="en-US" sz="1000" u="none" cap="none" strike="noStrike">
                <a:solidFill>
                  <a:schemeClr val="dk1"/>
                </a:solidFill>
                <a:latin typeface="Arial"/>
                <a:ea typeface="Arial"/>
                <a:cs typeface="Arial"/>
                <a:sym typeface="Arial"/>
              </a:rPr>
              <a:t>	</a:t>
            </a:r>
            <a:r>
              <a:rPr lang="en-US" sz="1000">
                <a:solidFill>
                  <a:schemeClr val="dk1"/>
                </a:solidFill>
              </a:rPr>
              <a:t>Travel</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	</a:t>
            </a:r>
            <a:endParaRPr sz="10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The Route</a:t>
            </a:r>
            <a:r>
              <a:rPr b="0" i="0" lang="en-US" sz="1000" u="none" cap="none" strike="noStrike">
                <a:solidFill>
                  <a:schemeClr val="dk1"/>
                </a:solidFill>
                <a:latin typeface="Arial"/>
                <a:ea typeface="Arial"/>
                <a:cs typeface="Arial"/>
                <a:sym typeface="Arial"/>
              </a:rPr>
              <a:t>	</a:t>
            </a:r>
            <a:endParaRPr b="0" i="0"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000"/>
              <a:buFont typeface="Arial"/>
              <a:buNone/>
            </a:pPr>
            <a:r>
              <a:rPr lang="en-US" sz="1000">
                <a:solidFill>
                  <a:schemeClr val="dk1"/>
                </a:solidFill>
              </a:rPr>
              <a:t>Course Information			</a:t>
            </a:r>
            <a:endParaRPr sz="1000">
              <a:solidFill>
                <a:schemeClr val="dk1"/>
              </a:solidFill>
            </a:endParaRPr>
          </a:p>
          <a:p>
            <a:pPr indent="457200" lvl="0" marL="0" marR="0" rtl="0" algn="l">
              <a:lnSpc>
                <a:spcPct val="100000"/>
              </a:lnSpc>
              <a:spcBef>
                <a:spcPts val="0"/>
              </a:spcBef>
              <a:spcAft>
                <a:spcPts val="0"/>
              </a:spcAft>
              <a:buClr>
                <a:srgbClr val="000000"/>
              </a:buClr>
              <a:buSzPts val="1000"/>
              <a:buFont typeface="Arial"/>
              <a:buNone/>
            </a:pPr>
            <a:r>
              <a:rPr lang="en-US" sz="1000">
                <a:solidFill>
                  <a:schemeClr val="dk1"/>
                </a:solidFill>
              </a:rPr>
              <a:t>Long route</a:t>
            </a:r>
            <a:r>
              <a:rPr b="0" i="0" lang="en-US" sz="1000" u="none" cap="none" strike="noStrike">
                <a:solidFill>
                  <a:schemeClr val="dk1"/>
                </a:solidFill>
                <a:latin typeface="Arial"/>
                <a:ea typeface="Arial"/>
                <a:cs typeface="Arial"/>
                <a:sym typeface="Arial"/>
              </a:rPr>
              <a:t> Route &amp; GPS Download</a:t>
            </a:r>
            <a:r>
              <a:rPr lang="en-US" sz="1000">
                <a:solidFill>
                  <a:schemeClr val="dk1"/>
                </a:solidFill>
              </a:rPr>
              <a:t>	      </a:t>
            </a:r>
            <a:endParaRPr b="0" i="0"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rgbClr val="000000"/>
              </a:buClr>
              <a:buSzPts val="1000"/>
              <a:buFont typeface="Arial"/>
              <a:buNone/>
            </a:pPr>
            <a:r>
              <a:rPr lang="en-US" sz="1000">
                <a:solidFill>
                  <a:schemeClr val="dk1"/>
                </a:solidFill>
              </a:rPr>
              <a:t>Medium route</a:t>
            </a:r>
            <a:r>
              <a:rPr b="0" i="0" lang="en-US" sz="1000" u="none" cap="none" strike="noStrike">
                <a:solidFill>
                  <a:schemeClr val="dk1"/>
                </a:solidFill>
                <a:latin typeface="Arial"/>
                <a:ea typeface="Arial"/>
                <a:cs typeface="Arial"/>
                <a:sym typeface="Arial"/>
              </a:rPr>
              <a:t> Route &amp; GPS Download         </a:t>
            </a:r>
            <a:endParaRPr b="0" i="0" sz="1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000"/>
              <a:buFont typeface="Arial"/>
              <a:buNone/>
            </a:pPr>
            <a:r>
              <a:rPr lang="en-US" sz="1000">
                <a:solidFill>
                  <a:schemeClr val="dk1"/>
                </a:solidFill>
              </a:rPr>
              <a:t>Short route</a:t>
            </a:r>
            <a:r>
              <a:rPr b="0" i="0" lang="en-US" sz="1000" u="none" cap="none" strike="noStrike">
                <a:solidFill>
                  <a:schemeClr val="dk1"/>
                </a:solidFill>
                <a:latin typeface="Arial"/>
                <a:ea typeface="Arial"/>
                <a:cs typeface="Arial"/>
                <a:sym typeface="Arial"/>
              </a:rPr>
              <a:t> Route &amp; GPS Download           </a:t>
            </a:r>
            <a:br>
              <a:rPr b="0" i="0" lang="en-US" sz="1000" u="none" cap="none" strike="noStrike">
                <a:solidFill>
                  <a:schemeClr val="dk1"/>
                </a:solidFill>
                <a:latin typeface="Arial"/>
                <a:ea typeface="Arial"/>
                <a:cs typeface="Arial"/>
                <a:sym typeface="Arial"/>
              </a:rPr>
            </a:br>
            <a:r>
              <a:rPr b="0" i="0" lang="en-US" sz="1000" u="none" cap="none" strike="noStrike">
                <a:solidFill>
                  <a:schemeClr val="dk1"/>
                </a:solidFill>
                <a:latin typeface="Arial"/>
                <a:ea typeface="Arial"/>
                <a:cs typeface="Arial"/>
                <a:sym typeface="Arial"/>
              </a:rPr>
              <a:t>Safety Vehicles &amp; Course Markings               </a:t>
            </a:r>
            <a:r>
              <a:rPr lang="en-US" sz="1000">
                <a:solidFill>
                  <a:schemeClr val="dk1"/>
                </a:solidFill>
              </a:rPr>
              <a:t>16</a:t>
            </a:r>
            <a:endParaRPr b="0" i="0" sz="1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Awards &amp; Prizes 			</a:t>
            </a:r>
            <a:r>
              <a:rPr lang="en-US" sz="1000">
                <a:solidFill>
                  <a:schemeClr val="dk1"/>
                </a:solidFill>
              </a:rPr>
              <a:t>      17</a:t>
            </a:r>
            <a:endParaRPr b="0" i="0" sz="1000" u="none" cap="none" strike="noStrike">
              <a:solidFill>
                <a:schemeClr val="dk1"/>
              </a:solidFill>
              <a:latin typeface="Arial"/>
              <a:ea typeface="Arial"/>
              <a:cs typeface="Arial"/>
              <a:sym typeface="Arial"/>
            </a:endParaRPr>
          </a:p>
          <a:p>
            <a:pPr indent="0" lvl="0" marL="457200" marR="0" rtl="0" algn="l">
              <a:lnSpc>
                <a:spcPct val="100000"/>
              </a:lnSpc>
              <a:spcBef>
                <a:spcPts val="0"/>
              </a:spcBef>
              <a:spcAft>
                <a:spcPts val="0"/>
              </a:spcAft>
              <a:buClr>
                <a:srgbClr val="000000"/>
              </a:buClr>
              <a:buSzPts val="1000"/>
              <a:buFont typeface="Arial"/>
              <a:buNone/>
            </a:pPr>
            <a:r>
              <a:rPr b="0" i="0" lang="en-US" sz="1000" u="none" cap="none" strike="noStrike">
                <a:solidFill>
                  <a:schemeClr val="dk1"/>
                </a:solidFill>
                <a:latin typeface="Arial"/>
                <a:ea typeface="Arial"/>
                <a:cs typeface="Arial"/>
                <a:sym typeface="Arial"/>
              </a:rPr>
              <a:t>FinisherPix				      </a:t>
            </a:r>
            <a:r>
              <a:rPr lang="en-US" sz="1000">
                <a:solidFill>
                  <a:schemeClr val="dk1"/>
                </a:solidFill>
              </a:rPr>
              <a:t>18</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The Ride</a:t>
            </a:r>
            <a:r>
              <a:rPr b="0" i="0" lang="en-US" sz="1000" u="none" cap="none" strike="noStrike">
                <a:solidFill>
                  <a:schemeClr val="dk1"/>
                </a:solidFill>
                <a:latin typeface="Arial"/>
                <a:ea typeface="Arial"/>
                <a:cs typeface="Arial"/>
                <a:sym typeface="Arial"/>
              </a:rPr>
              <a:t>		</a:t>
            </a:r>
            <a:br>
              <a:rPr b="0" i="0" lang="en-US" sz="1000" u="none" cap="none" strike="noStrike">
                <a:solidFill>
                  <a:schemeClr val="dk1"/>
                </a:solidFill>
                <a:latin typeface="Arial"/>
                <a:ea typeface="Arial"/>
                <a:cs typeface="Arial"/>
                <a:sym typeface="Arial"/>
              </a:rPr>
            </a:br>
            <a:r>
              <a:rPr b="0" i="0" lang="en-US" sz="1000" u="none" cap="none" strike="noStrike">
                <a:solidFill>
                  <a:schemeClr val="dk1"/>
                </a:solidFill>
                <a:latin typeface="Arial"/>
                <a:ea typeface="Arial"/>
                <a:cs typeface="Arial"/>
                <a:sym typeface="Arial"/>
              </a:rPr>
              <a:t>	Race Day Details			      19</a:t>
            </a:r>
            <a:endParaRPr b="0" i="0"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200"/>
              <a:buFont typeface="Calibri"/>
              <a:buNone/>
            </a:pPr>
            <a:r>
              <a:rPr b="0" i="0" lang="en-US" sz="1000" u="none" cap="none" strike="noStrike">
                <a:solidFill>
                  <a:schemeClr val="dk1"/>
                </a:solidFill>
                <a:latin typeface="Arial"/>
                <a:ea typeface="Arial"/>
                <a:cs typeface="Arial"/>
                <a:sym typeface="Arial"/>
              </a:rPr>
              <a:t>FAQ					</a:t>
            </a:r>
            <a:r>
              <a:rPr lang="en-US" sz="1000">
                <a:solidFill>
                  <a:schemeClr val="dk1"/>
                </a:solidFill>
              </a:rPr>
              <a:t> 20-21</a:t>
            </a:r>
            <a:endParaRPr b="0" i="0" sz="1000" u="none" cap="none" strike="noStrike">
              <a:solidFill>
                <a:schemeClr val="dk1"/>
              </a:solidFill>
              <a:latin typeface="Arial"/>
              <a:ea typeface="Arial"/>
              <a:cs typeface="Arial"/>
              <a:sym typeface="Arial"/>
            </a:endParaRPr>
          </a:p>
          <a:p>
            <a:pPr indent="457200" lvl="0" marL="0" marR="0" rtl="0" algn="l">
              <a:lnSpc>
                <a:spcPct val="100000"/>
              </a:lnSpc>
              <a:spcBef>
                <a:spcPts val="0"/>
              </a:spcBef>
              <a:spcAft>
                <a:spcPts val="0"/>
              </a:spcAft>
              <a:buClr>
                <a:schemeClr val="dk1"/>
              </a:buClr>
              <a:buSzPts val="1200"/>
              <a:buFont typeface="Calibri"/>
              <a:buNone/>
            </a:pPr>
            <a:r>
              <a:rPr lang="en-US" sz="1000">
                <a:solidFill>
                  <a:schemeClr val="dk1"/>
                </a:solidFill>
              </a:rPr>
              <a:t>Water Stations				      21</a:t>
            </a:r>
            <a:endParaRPr sz="1000">
              <a:solidFill>
                <a:schemeClr val="dk1"/>
              </a:solidFill>
            </a:endParaRPr>
          </a:p>
          <a:p>
            <a:pPr indent="457200" lvl="0" marL="0" marR="0" rtl="0" algn="l">
              <a:lnSpc>
                <a:spcPct val="100000"/>
              </a:lnSpc>
              <a:spcBef>
                <a:spcPts val="0"/>
              </a:spcBef>
              <a:spcAft>
                <a:spcPts val="0"/>
              </a:spcAft>
              <a:buClr>
                <a:schemeClr val="dk1"/>
              </a:buClr>
              <a:buSzPts val="1200"/>
              <a:buFont typeface="Calibri"/>
              <a:buNone/>
            </a:pPr>
            <a:r>
              <a:rPr lang="en-US" sz="1000">
                <a:solidFill>
                  <a:schemeClr val="dk1"/>
                </a:solidFill>
              </a:rPr>
              <a:t>Race Rules			            </a:t>
            </a:r>
            <a:r>
              <a:rPr b="0" i="0" lang="en-US" sz="1000" u="none" cap="none" strike="noStrike">
                <a:solidFill>
                  <a:schemeClr val="dk1"/>
                </a:solidFill>
                <a:latin typeface="Arial"/>
                <a:ea typeface="Arial"/>
                <a:cs typeface="Arial"/>
                <a:sym typeface="Arial"/>
              </a:rPr>
              <a:t>	</a:t>
            </a:r>
            <a:r>
              <a:rPr lang="en-US" sz="1000">
                <a:solidFill>
                  <a:schemeClr val="dk1"/>
                </a:solidFill>
              </a:rPr>
              <a:t> 22-23</a:t>
            </a:r>
            <a:endParaRPr b="0" i="0" sz="1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Calibri"/>
              <a:buNone/>
            </a:pPr>
            <a:r>
              <a:t/>
            </a:r>
            <a:endParaRPr sz="10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1" i="0" lang="en-US" sz="1000" u="none" cap="none" strike="noStrike">
                <a:solidFill>
                  <a:schemeClr val="dk1"/>
                </a:solidFill>
                <a:latin typeface="Arial"/>
                <a:ea typeface="Arial"/>
                <a:cs typeface="Arial"/>
                <a:sym typeface="Arial"/>
              </a:rPr>
              <a:t>Call for Volunteers				     </a:t>
            </a:r>
            <a:r>
              <a:rPr i="0" lang="en-US" sz="1000" u="none" cap="none" strike="noStrike">
                <a:solidFill>
                  <a:schemeClr val="dk1"/>
                </a:solidFill>
              </a:rPr>
              <a:t>24</a:t>
            </a:r>
            <a:endParaRPr i="0" sz="1000" u="none" cap="none" strike="noStrike">
              <a:solidFill>
                <a:srgbClr val="000000"/>
              </a:solidFill>
            </a:endParaRPr>
          </a:p>
          <a:p>
            <a:pPr indent="0" lvl="0" marL="0" marR="0" rtl="0" algn="l">
              <a:lnSpc>
                <a:spcPct val="100000"/>
              </a:lnSpc>
              <a:spcBef>
                <a:spcPts val="0"/>
              </a:spcBef>
              <a:spcAft>
                <a:spcPts val="0"/>
              </a:spcAft>
              <a:buClr>
                <a:schemeClr val="dk1"/>
              </a:buClr>
              <a:buSzPts val="1200"/>
              <a:buFont typeface="Calibri"/>
              <a:buNone/>
            </a:pPr>
            <a:r>
              <a:t/>
            </a:r>
            <a:endParaRPr b="1" sz="10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1" lang="en-US" sz="1000">
                <a:solidFill>
                  <a:schemeClr val="dk1"/>
                </a:solidFill>
              </a:rPr>
              <a:t>Explore Edmonton		                          </a:t>
            </a:r>
            <a:r>
              <a:rPr lang="en-US" sz="1000">
                <a:solidFill>
                  <a:schemeClr val="dk1"/>
                </a:solidFill>
              </a:rPr>
              <a:t>25-28</a:t>
            </a:r>
            <a:endParaRPr sz="10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b="1" sz="10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rPr b="1" lang="en-US" sz="1000">
                <a:solidFill>
                  <a:schemeClr val="dk1"/>
                </a:solidFill>
              </a:rPr>
              <a:t>				 </a:t>
            </a:r>
            <a:endParaRPr i="0" sz="1000" u="none" cap="none" strike="noStrike">
              <a:solidFill>
                <a:srgbClr val="000000"/>
              </a:solidFill>
            </a:endParaRPr>
          </a:p>
          <a:p>
            <a:pPr indent="0" lvl="0" marL="0" marR="0" rtl="0" algn="l">
              <a:lnSpc>
                <a:spcPct val="100000"/>
              </a:lnSpc>
              <a:spcBef>
                <a:spcPts val="0"/>
              </a:spcBef>
              <a:spcAft>
                <a:spcPts val="0"/>
              </a:spcAft>
              <a:buClr>
                <a:schemeClr val="dk1"/>
              </a:buClr>
              <a:buSzPts val="1200"/>
              <a:buFont typeface="Calibri"/>
              <a:buNone/>
            </a:pPr>
            <a:r>
              <a:t/>
            </a:r>
            <a:endParaRPr b="0" i="0" sz="10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3300"/>
              <a:buFont typeface="Calibri"/>
              <a:buNone/>
            </a:pPr>
            <a:r>
              <a:t/>
            </a:r>
            <a:endParaRPr b="0" i="0" sz="1000" u="none" cap="none" strike="noStrike">
              <a:solidFill>
                <a:schemeClr val="dk1"/>
              </a:solidFill>
              <a:latin typeface="Arial"/>
              <a:ea typeface="Arial"/>
              <a:cs typeface="Arial"/>
              <a:sym typeface="Arial"/>
            </a:endParaRPr>
          </a:p>
        </p:txBody>
      </p:sp>
      <p:sp>
        <p:nvSpPr>
          <p:cNvPr id="72" name="Google Shape;72;p2"/>
          <p:cNvSpPr/>
          <p:nvPr/>
        </p:nvSpPr>
        <p:spPr>
          <a:xfrm>
            <a:off x="6180075" y="4382825"/>
            <a:ext cx="446700" cy="273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2"/>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1</a:t>
            </a:r>
            <a:endParaRPr b="1" i="0" sz="1100" u="none" cap="none" strike="noStrike">
              <a:solidFill>
                <a:srgbClr val="000000"/>
              </a:solidFill>
              <a:latin typeface="Arial"/>
              <a:ea typeface="Arial"/>
              <a:cs typeface="Arial"/>
              <a:sym typeface="Arial"/>
            </a:endParaRPr>
          </a:p>
        </p:txBody>
      </p:sp>
      <p:sp>
        <p:nvSpPr>
          <p:cNvPr id="74" name="Google Shape;74;p2"/>
          <p:cNvSpPr txBox="1"/>
          <p:nvPr/>
        </p:nvSpPr>
        <p:spPr>
          <a:xfrm flipH="1">
            <a:off x="3448125" y="1842750"/>
            <a:ext cx="2598600" cy="3417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2</a:t>
            </a:r>
            <a:endParaRPr sz="1000"/>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3</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4</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5</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6</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p>
          <a:p>
            <a:pPr indent="0" lvl="0" marL="0" marR="0" rtl="0" algn="l">
              <a:lnSpc>
                <a:spcPct val="100000"/>
              </a:lnSpc>
              <a:spcBef>
                <a:spcPts val="0"/>
              </a:spcBef>
              <a:spcAft>
                <a:spcPts val="0"/>
              </a:spcAft>
              <a:buClr>
                <a:srgbClr val="000000"/>
              </a:buClr>
              <a:buSzPts val="1000"/>
              <a:buFont typeface="Arial"/>
              <a:buNone/>
            </a:pPr>
            <a:r>
              <a:rPr lang="en-US" sz="1000"/>
              <a:t>7</a:t>
            </a:r>
            <a:endParaRPr b="0" i="0" sz="10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US" sz="1000"/>
              <a:t>8</a:t>
            </a:r>
            <a:endParaRPr sz="1000"/>
          </a:p>
          <a:p>
            <a:pPr indent="0" lvl="0" marL="0" marR="0" rtl="0" algn="l">
              <a:lnSpc>
                <a:spcPct val="100000"/>
              </a:lnSpc>
              <a:spcBef>
                <a:spcPts val="0"/>
              </a:spcBef>
              <a:spcAft>
                <a:spcPts val="0"/>
              </a:spcAft>
              <a:buClr>
                <a:srgbClr val="000000"/>
              </a:buClr>
              <a:buSzPts val="1000"/>
              <a:buFont typeface="Arial"/>
              <a:buNone/>
            </a:pPr>
            <a:r>
              <a:rPr lang="en-US" sz="1000"/>
              <a:t>9</a:t>
            </a:r>
            <a:endParaRPr sz="1000"/>
          </a:p>
          <a:p>
            <a:pPr indent="0" lvl="0" marL="0" marR="0" rtl="0" algn="l">
              <a:lnSpc>
                <a:spcPct val="100000"/>
              </a:lnSpc>
              <a:spcBef>
                <a:spcPts val="0"/>
              </a:spcBef>
              <a:spcAft>
                <a:spcPts val="0"/>
              </a:spcAft>
              <a:buClr>
                <a:srgbClr val="000000"/>
              </a:buClr>
              <a:buSzPts val="1000"/>
              <a:buFont typeface="Arial"/>
              <a:buNone/>
            </a:pPr>
            <a:r>
              <a:rPr lang="en-US" sz="1000"/>
              <a:t>10</a:t>
            </a:r>
            <a:endParaRPr sz="1000"/>
          </a:p>
          <a:p>
            <a:pPr indent="0" lvl="0" marL="0" marR="0" rtl="0" algn="l">
              <a:lnSpc>
                <a:spcPct val="100000"/>
              </a:lnSpc>
              <a:spcBef>
                <a:spcPts val="0"/>
              </a:spcBef>
              <a:spcAft>
                <a:spcPts val="0"/>
              </a:spcAft>
              <a:buClr>
                <a:srgbClr val="000000"/>
              </a:buClr>
              <a:buSzPts val="1000"/>
              <a:buFont typeface="Arial"/>
              <a:buNone/>
            </a:pPr>
            <a:r>
              <a:rPr lang="en-US" sz="1000"/>
              <a:t>11</a:t>
            </a:r>
            <a:endParaRPr sz="1000"/>
          </a:p>
          <a:p>
            <a:pPr indent="0" lvl="0" marL="0" marR="0" rtl="0" algn="l">
              <a:lnSpc>
                <a:spcPct val="100000"/>
              </a:lnSpc>
              <a:spcBef>
                <a:spcPts val="0"/>
              </a:spcBef>
              <a:spcAft>
                <a:spcPts val="0"/>
              </a:spcAft>
              <a:buClr>
                <a:srgbClr val="000000"/>
              </a:buClr>
              <a:buSzPts val="1000"/>
              <a:buFont typeface="Arial"/>
              <a:buNone/>
            </a:pPr>
            <a:r>
              <a:t/>
            </a:r>
            <a:endParaRPr sz="1000"/>
          </a:p>
          <a:p>
            <a:pPr indent="0" lvl="0" marL="0" marR="0" rtl="0" algn="l">
              <a:lnSpc>
                <a:spcPct val="100000"/>
              </a:lnSpc>
              <a:spcBef>
                <a:spcPts val="0"/>
              </a:spcBef>
              <a:spcAft>
                <a:spcPts val="0"/>
              </a:spcAft>
              <a:buClr>
                <a:srgbClr val="000000"/>
              </a:buClr>
              <a:buSzPts val="1000"/>
              <a:buFont typeface="Arial"/>
              <a:buNone/>
            </a:pPr>
            <a:r>
              <a:t/>
            </a:r>
            <a:endParaRPr sz="1000"/>
          </a:p>
          <a:p>
            <a:pPr indent="0" lvl="0" marL="0" marR="0" rtl="0" algn="l">
              <a:lnSpc>
                <a:spcPct val="100000"/>
              </a:lnSpc>
              <a:spcBef>
                <a:spcPts val="0"/>
              </a:spcBef>
              <a:spcAft>
                <a:spcPts val="0"/>
              </a:spcAft>
              <a:buClr>
                <a:srgbClr val="000000"/>
              </a:buClr>
              <a:buSzPts val="1000"/>
              <a:buFont typeface="Arial"/>
              <a:buNone/>
            </a:pPr>
            <a:r>
              <a:rPr lang="en-US" sz="1000"/>
              <a:t>12</a:t>
            </a:r>
            <a:endParaRPr sz="1000"/>
          </a:p>
          <a:p>
            <a:pPr indent="0" lvl="0" marL="0" marR="0" rtl="0" algn="l">
              <a:lnSpc>
                <a:spcPct val="100000"/>
              </a:lnSpc>
              <a:spcBef>
                <a:spcPts val="0"/>
              </a:spcBef>
              <a:spcAft>
                <a:spcPts val="0"/>
              </a:spcAft>
              <a:buClr>
                <a:srgbClr val="000000"/>
              </a:buClr>
              <a:buSzPts val="1000"/>
              <a:buFont typeface="Arial"/>
              <a:buNone/>
            </a:pPr>
            <a:r>
              <a:rPr lang="en-US" sz="1000"/>
              <a:t>13</a:t>
            </a:r>
            <a:endParaRPr sz="1000"/>
          </a:p>
          <a:p>
            <a:pPr indent="0" lvl="0" marL="0" marR="0" rtl="0" algn="l">
              <a:lnSpc>
                <a:spcPct val="100000"/>
              </a:lnSpc>
              <a:spcBef>
                <a:spcPts val="0"/>
              </a:spcBef>
              <a:spcAft>
                <a:spcPts val="0"/>
              </a:spcAft>
              <a:buClr>
                <a:srgbClr val="000000"/>
              </a:buClr>
              <a:buSzPts val="1000"/>
              <a:buFont typeface="Arial"/>
              <a:buNone/>
            </a:pPr>
            <a:r>
              <a:rPr lang="en-US" sz="1000"/>
              <a:t>14</a:t>
            </a:r>
            <a:endParaRPr sz="1000"/>
          </a:p>
          <a:p>
            <a:pPr indent="0" lvl="0" marL="0" marR="0" rtl="0" algn="l">
              <a:lnSpc>
                <a:spcPct val="100000"/>
              </a:lnSpc>
              <a:spcBef>
                <a:spcPts val="0"/>
              </a:spcBef>
              <a:spcAft>
                <a:spcPts val="0"/>
              </a:spcAft>
              <a:buClr>
                <a:srgbClr val="000000"/>
              </a:buClr>
              <a:buSzPts val="1000"/>
              <a:buFont typeface="Arial"/>
              <a:buNone/>
            </a:pPr>
            <a:r>
              <a:rPr lang="en-US" sz="1000"/>
              <a:t>15</a:t>
            </a:r>
            <a:endParaRPr sz="1000"/>
          </a:p>
        </p:txBody>
      </p:sp>
      <p:pic>
        <p:nvPicPr>
          <p:cNvPr id="75" name="Google Shape;75;p2"/>
          <p:cNvPicPr preferRelativeResize="0"/>
          <p:nvPr/>
        </p:nvPicPr>
        <p:blipFill>
          <a:blip r:embed="rId3">
            <a:alphaModFix/>
          </a:blip>
          <a:stretch>
            <a:fillRect/>
          </a:stretch>
        </p:blipFill>
        <p:spPr>
          <a:xfrm>
            <a:off x="0" y="8162843"/>
            <a:ext cx="6857999" cy="981157"/>
          </a:xfrm>
          <a:prstGeom prst="rect">
            <a:avLst/>
          </a:prstGeom>
          <a:noFill/>
          <a:ln>
            <a:noFill/>
          </a:ln>
        </p:spPr>
      </p:pic>
      <p:sp>
        <p:nvSpPr>
          <p:cNvPr id="76" name="Google Shape;76;p2"/>
          <p:cNvSpPr txBox="1"/>
          <p:nvPr/>
        </p:nvSpPr>
        <p:spPr>
          <a:xfrm>
            <a:off x="38100" y="7679525"/>
            <a:ext cx="6781800" cy="369300"/>
          </a:xfrm>
          <a:prstGeom prst="rect">
            <a:avLst/>
          </a:prstGeom>
          <a:noFill/>
          <a:ln>
            <a:noFill/>
          </a:ln>
        </p:spPr>
        <p:txBody>
          <a:bodyPr anchorCtr="0" anchor="ctr" bIns="91425" lIns="91425" spcFirstLastPara="1" rIns="91425" wrap="square" tIns="91425">
            <a:spAutoFit/>
          </a:bodyPr>
          <a:lstStyle/>
          <a:p>
            <a:pPr indent="0" lvl="0" marL="0" rtl="0" algn="l">
              <a:spcBef>
                <a:spcPts val="0"/>
              </a:spcBef>
              <a:spcAft>
                <a:spcPts val="0"/>
              </a:spcAft>
              <a:buNone/>
            </a:pPr>
            <a:r>
              <a:rPr b="1" i="1" lang="en-US" sz="1200">
                <a:solidFill>
                  <a:schemeClr val="dk1"/>
                </a:solidFill>
              </a:rPr>
              <a:t>Located in Treaty 6 Territory - Amiskwacîwâskahikan</a:t>
            </a:r>
            <a:r>
              <a:rPr b="1" lang="en-US" sz="1200">
                <a:solidFill>
                  <a:schemeClr val="dk1"/>
                </a:solidFill>
              </a:rPr>
              <a:t>  ᐊᒥᐢᑲᐧᒋᐋᐧᐢᑲᐦᐃᑲᐣ </a:t>
            </a:r>
            <a:r>
              <a:rPr b="1" i="1" lang="en-US" sz="1200">
                <a:solidFill>
                  <a:schemeClr val="dk1"/>
                </a:solidFill>
              </a:rPr>
              <a:t>and Métis Region 4</a:t>
            </a:r>
            <a:endParaRPr b="1" sz="1700">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g1184493e74a_3_50"/>
          <p:cNvSpPr/>
          <p:nvPr/>
        </p:nvSpPr>
        <p:spPr>
          <a:xfrm>
            <a:off x="0" y="7210100"/>
            <a:ext cx="6858000" cy="1934100"/>
          </a:xfrm>
          <a:prstGeom prst="rect">
            <a:avLst/>
          </a:prstGeom>
          <a:gradFill>
            <a:gsLst>
              <a:gs pos="0">
                <a:schemeClr val="lt1"/>
              </a:gs>
              <a:gs pos="52000">
                <a:srgbClr val="F1FB84"/>
              </a:gs>
              <a:gs pos="76000">
                <a:srgbClr val="F8F442"/>
              </a:gs>
              <a:gs pos="100000">
                <a:srgbClr val="FFED00"/>
              </a:gs>
            </a:gsLst>
            <a:lin ang="5400700"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8" name="Google Shape;298;g1184493e74a_3_50"/>
          <p:cNvSpPr/>
          <p:nvPr/>
        </p:nvSpPr>
        <p:spPr>
          <a:xfrm>
            <a:off x="0" y="7077075"/>
            <a:ext cx="3286200" cy="1905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9" name="Google Shape;299;g1184493e74a_3_50"/>
          <p:cNvSpPr/>
          <p:nvPr/>
        </p:nvSpPr>
        <p:spPr>
          <a:xfrm>
            <a:off x="-47625" y="5638800"/>
            <a:ext cx="3581400" cy="1905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0" name="Google Shape;300;g1184493e74a_3_50"/>
          <p:cNvSpPr/>
          <p:nvPr/>
        </p:nvSpPr>
        <p:spPr>
          <a:xfrm>
            <a:off x="-47625" y="4267200"/>
            <a:ext cx="3286200" cy="1905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1" name="Google Shape;301;g1184493e74a_3_50"/>
          <p:cNvSpPr/>
          <p:nvPr/>
        </p:nvSpPr>
        <p:spPr>
          <a:xfrm>
            <a:off x="0" y="1238250"/>
            <a:ext cx="3286200" cy="1905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2" name="Google Shape;302;g1184493e74a_3_50"/>
          <p:cNvSpPr/>
          <p:nvPr/>
        </p:nvSpPr>
        <p:spPr>
          <a:xfrm>
            <a:off x="0" y="7791450"/>
            <a:ext cx="3400500" cy="1905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1184493e74a_3_50"/>
          <p:cNvSpPr txBox="1"/>
          <p:nvPr>
            <p:ph idx="1" type="body"/>
          </p:nvPr>
        </p:nvSpPr>
        <p:spPr>
          <a:xfrm>
            <a:off x="162050" y="1181100"/>
            <a:ext cx="6291300" cy="78486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lnSpc>
                <a:spcPct val="115000"/>
              </a:lnSpc>
              <a:spcBef>
                <a:spcPts val="0"/>
              </a:spcBef>
              <a:spcAft>
                <a:spcPts val="0"/>
              </a:spcAft>
              <a:buSzPct val="172043"/>
              <a:buNone/>
            </a:pPr>
            <a:r>
              <a:rPr b="1" lang="en-US" sz="1350">
                <a:solidFill>
                  <a:schemeClr val="dk1"/>
                </a:solidFill>
              </a:rPr>
              <a:t>What should I bring on race day?</a:t>
            </a:r>
            <a:br>
              <a:rPr b="1" lang="en-US" sz="1350">
                <a:solidFill>
                  <a:schemeClr val="dk1"/>
                </a:solidFill>
              </a:rPr>
            </a:br>
            <a:endParaRPr b="1" sz="1350">
              <a:solidFill>
                <a:schemeClr val="dk1"/>
              </a:solidFill>
            </a:endParaRPr>
          </a:p>
          <a:p>
            <a:pPr indent="0" lvl="0" marL="0" rtl="0" algn="l">
              <a:lnSpc>
                <a:spcPct val="115000"/>
              </a:lnSpc>
              <a:spcBef>
                <a:spcPts val="0"/>
              </a:spcBef>
              <a:spcAft>
                <a:spcPts val="0"/>
              </a:spcAft>
              <a:buSzPct val="172043"/>
              <a:buNone/>
            </a:pPr>
            <a:r>
              <a:rPr lang="en-US" sz="1350">
                <a:solidFill>
                  <a:schemeClr val="dk1"/>
                </a:solidFill>
              </a:rPr>
              <a:t>There will be food zones (Rest / Water Stops) to supply riders with nutrition, water and other necessities; however, we recommend you come with a few additions:</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Helmet*</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Photo ID*</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Water bottles*</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Additional food or sports nutrition</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Sunscreen</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Sunglasses</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Spare clothing for weather</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Flat repair kit</a:t>
            </a:r>
            <a:endParaRPr sz="1350">
              <a:solidFill>
                <a:schemeClr val="dk1"/>
              </a:solidFill>
            </a:endParaRPr>
          </a:p>
          <a:p>
            <a:pPr indent="-307910" lvl="0" marL="508000" rtl="0" algn="l">
              <a:lnSpc>
                <a:spcPct val="115000"/>
              </a:lnSpc>
              <a:spcBef>
                <a:spcPts val="0"/>
              </a:spcBef>
              <a:spcAft>
                <a:spcPts val="0"/>
              </a:spcAft>
              <a:buSzPct val="100000"/>
              <a:buChar char="●"/>
            </a:pPr>
            <a:r>
              <a:rPr lang="en-US" sz="1350">
                <a:solidFill>
                  <a:schemeClr val="dk1"/>
                </a:solidFill>
              </a:rPr>
              <a:t>Mobile phone (charge it prior)</a:t>
            </a:r>
            <a:br>
              <a:rPr lang="en-US" sz="1350">
                <a:solidFill>
                  <a:schemeClr val="dk1"/>
                </a:solidFill>
              </a:rPr>
            </a:br>
            <a:endParaRPr sz="1350">
              <a:solidFill>
                <a:schemeClr val="dk1"/>
              </a:solidFill>
            </a:endParaRPr>
          </a:p>
          <a:p>
            <a:pPr indent="0" lvl="0" marL="0" rtl="0" algn="l">
              <a:lnSpc>
                <a:spcPct val="115000"/>
              </a:lnSpc>
              <a:spcBef>
                <a:spcPts val="400"/>
              </a:spcBef>
              <a:spcAft>
                <a:spcPts val="0"/>
              </a:spcAft>
              <a:buSzPct val="172042"/>
              <a:buNone/>
            </a:pPr>
            <a:r>
              <a:t/>
            </a:r>
            <a:endParaRPr b="1" sz="1350">
              <a:solidFill>
                <a:schemeClr val="dk1"/>
              </a:solidFill>
            </a:endParaRPr>
          </a:p>
          <a:p>
            <a:pPr indent="0" lvl="0" marL="0" rtl="0" algn="l">
              <a:lnSpc>
                <a:spcPct val="115000"/>
              </a:lnSpc>
              <a:spcBef>
                <a:spcPts val="400"/>
              </a:spcBef>
              <a:spcAft>
                <a:spcPts val="0"/>
              </a:spcAft>
              <a:buSzPct val="172042"/>
              <a:buNone/>
            </a:pPr>
            <a:r>
              <a:t/>
            </a:r>
            <a:endParaRPr b="1" sz="1350">
              <a:solidFill>
                <a:schemeClr val="dk1"/>
              </a:solidFill>
            </a:endParaRPr>
          </a:p>
          <a:p>
            <a:pPr indent="0" lvl="0" marL="0" rtl="0" algn="l">
              <a:lnSpc>
                <a:spcPct val="115000"/>
              </a:lnSpc>
              <a:spcBef>
                <a:spcPts val="400"/>
              </a:spcBef>
              <a:spcAft>
                <a:spcPts val="0"/>
              </a:spcAft>
              <a:buSzPct val="172042"/>
              <a:buNone/>
            </a:pPr>
            <a:r>
              <a:rPr b="1" lang="en-US" sz="1350">
                <a:solidFill>
                  <a:schemeClr val="dk1"/>
                </a:solidFill>
              </a:rPr>
              <a:t>How do I get to the start line?</a:t>
            </a:r>
            <a:br>
              <a:rPr b="1" lang="en-US" sz="1350">
                <a:solidFill>
                  <a:schemeClr val="dk1"/>
                </a:solidFill>
              </a:rPr>
            </a:br>
            <a:endParaRPr b="1" sz="1350">
              <a:solidFill>
                <a:schemeClr val="dk1"/>
              </a:solidFill>
            </a:endParaRPr>
          </a:p>
          <a:p>
            <a:pPr indent="0" lvl="0" marL="0" rtl="0" algn="l">
              <a:lnSpc>
                <a:spcPct val="115000"/>
              </a:lnSpc>
              <a:spcBef>
                <a:spcPts val="200"/>
              </a:spcBef>
              <a:spcAft>
                <a:spcPts val="0"/>
              </a:spcAft>
              <a:buSzPct val="172043"/>
              <a:buNone/>
            </a:pPr>
            <a:r>
              <a:rPr lang="en-US" sz="1350">
                <a:solidFill>
                  <a:schemeClr val="dk1"/>
                </a:solidFill>
              </a:rPr>
              <a:t>Access to the start line differs depending on where you are staying.  Street parking options are available around the venue at </a:t>
            </a:r>
            <a:r>
              <a:rPr lang="en-US" sz="1350" u="sng">
                <a:solidFill>
                  <a:schemeClr val="hlink"/>
                </a:solidFill>
                <a:hlinkClick r:id="rId3"/>
              </a:rPr>
              <a:t>Our Lady of the Prairies</a:t>
            </a:r>
            <a:r>
              <a:rPr lang="en-US" sz="1350">
                <a:solidFill>
                  <a:schemeClr val="dk1"/>
                </a:solidFill>
              </a:rPr>
              <a:t>. </a:t>
            </a:r>
            <a:br>
              <a:rPr lang="en-US" sz="1350">
                <a:solidFill>
                  <a:schemeClr val="dk1"/>
                </a:solidFill>
              </a:rPr>
            </a:br>
            <a:endParaRPr sz="1350">
              <a:solidFill>
                <a:schemeClr val="dk1"/>
              </a:solidFill>
            </a:endParaRPr>
          </a:p>
          <a:p>
            <a:pPr indent="0" lvl="0" marL="0" rtl="0" algn="l">
              <a:lnSpc>
                <a:spcPct val="115000"/>
              </a:lnSpc>
              <a:spcBef>
                <a:spcPts val="200"/>
              </a:spcBef>
              <a:spcAft>
                <a:spcPts val="0"/>
              </a:spcAft>
              <a:buSzPct val="172042"/>
              <a:buNone/>
            </a:pPr>
            <a:r>
              <a:t/>
            </a:r>
            <a:endParaRPr b="1" sz="1350">
              <a:solidFill>
                <a:schemeClr val="dk1"/>
              </a:solidFill>
            </a:endParaRPr>
          </a:p>
          <a:p>
            <a:pPr indent="0" lvl="0" marL="0" rtl="0" algn="l">
              <a:lnSpc>
                <a:spcPct val="115000"/>
              </a:lnSpc>
              <a:spcBef>
                <a:spcPts val="200"/>
              </a:spcBef>
              <a:spcAft>
                <a:spcPts val="0"/>
              </a:spcAft>
              <a:buSzPct val="172042"/>
              <a:buNone/>
            </a:pPr>
            <a:r>
              <a:t/>
            </a:r>
            <a:endParaRPr b="1" sz="1350">
              <a:solidFill>
                <a:schemeClr val="dk1"/>
              </a:solidFill>
            </a:endParaRPr>
          </a:p>
          <a:p>
            <a:pPr indent="0" lvl="0" marL="0" rtl="0" algn="l">
              <a:lnSpc>
                <a:spcPct val="115000"/>
              </a:lnSpc>
              <a:spcBef>
                <a:spcPts val="200"/>
              </a:spcBef>
              <a:spcAft>
                <a:spcPts val="0"/>
              </a:spcAft>
              <a:buSzPct val="172043"/>
              <a:buNone/>
            </a:pPr>
            <a:r>
              <a:rPr b="1" lang="en-US" sz="1350">
                <a:solidFill>
                  <a:schemeClr val="dk1"/>
                </a:solidFill>
              </a:rPr>
              <a:t>What time do I have to be at the start line?</a:t>
            </a:r>
            <a:br>
              <a:rPr b="1" lang="en-US" sz="1350">
                <a:solidFill>
                  <a:schemeClr val="dk1"/>
                </a:solidFill>
              </a:rPr>
            </a:br>
            <a:endParaRPr b="1" sz="1350">
              <a:solidFill>
                <a:schemeClr val="dk1"/>
              </a:solidFill>
            </a:endParaRPr>
          </a:p>
          <a:p>
            <a:pPr indent="0" lvl="0" marL="0" rtl="0" algn="l">
              <a:lnSpc>
                <a:spcPct val="115000"/>
              </a:lnSpc>
              <a:spcBef>
                <a:spcPts val="0"/>
              </a:spcBef>
              <a:spcAft>
                <a:spcPts val="0"/>
              </a:spcAft>
              <a:buSzPct val="172042"/>
              <a:buNone/>
            </a:pPr>
            <a:r>
              <a:rPr lang="en-US" sz="1350">
                <a:solidFill>
                  <a:schemeClr val="dk1"/>
                </a:solidFill>
              </a:rPr>
              <a:t>The start time is 7:00am for the long and medium route. The short route will start at 7:15am.</a:t>
            </a:r>
            <a:endParaRPr sz="1350">
              <a:solidFill>
                <a:schemeClr val="dk1"/>
              </a:solidFill>
            </a:endParaRPr>
          </a:p>
          <a:p>
            <a:pPr indent="0" lvl="0" marL="0" rtl="0" algn="l">
              <a:lnSpc>
                <a:spcPct val="115000"/>
              </a:lnSpc>
              <a:spcBef>
                <a:spcPts val="0"/>
              </a:spcBef>
              <a:spcAft>
                <a:spcPts val="0"/>
              </a:spcAft>
              <a:buSzPct val="172042"/>
              <a:buNone/>
            </a:pPr>
            <a:r>
              <a:rPr lang="en-US" sz="1350">
                <a:solidFill>
                  <a:schemeClr val="dk1"/>
                </a:solidFill>
              </a:rPr>
              <a:t>The family ride will start at 7:30am. We </a:t>
            </a:r>
            <a:r>
              <a:rPr lang="en-US" sz="1350">
                <a:solidFill>
                  <a:schemeClr val="dk1"/>
                </a:solidFill>
              </a:rPr>
              <a:t>recommend</a:t>
            </a:r>
            <a:r>
              <a:rPr lang="en-US" sz="1350">
                <a:solidFill>
                  <a:schemeClr val="dk1"/>
                </a:solidFill>
              </a:rPr>
              <a:t> getting there at least five minutes before your start time.</a:t>
            </a:r>
            <a:endParaRPr sz="1350">
              <a:solidFill>
                <a:schemeClr val="dk1"/>
              </a:solidFill>
            </a:endParaRPr>
          </a:p>
          <a:p>
            <a:pPr indent="0" lvl="0" marL="0" rtl="0" algn="l">
              <a:lnSpc>
                <a:spcPct val="115000"/>
              </a:lnSpc>
              <a:spcBef>
                <a:spcPts val="0"/>
              </a:spcBef>
              <a:spcAft>
                <a:spcPts val="0"/>
              </a:spcAft>
              <a:buSzPct val="172042"/>
              <a:buNone/>
            </a:pPr>
            <a:r>
              <a:t/>
            </a:r>
            <a:endParaRPr sz="1350">
              <a:solidFill>
                <a:schemeClr val="dk1"/>
              </a:solidFill>
            </a:endParaRPr>
          </a:p>
          <a:p>
            <a:pPr indent="0" lvl="0" marL="0" rtl="0" algn="l">
              <a:lnSpc>
                <a:spcPct val="115000"/>
              </a:lnSpc>
              <a:spcBef>
                <a:spcPts val="0"/>
              </a:spcBef>
              <a:spcAft>
                <a:spcPts val="0"/>
              </a:spcAft>
              <a:buSzPct val="172042"/>
              <a:buNone/>
            </a:pPr>
            <a:r>
              <a:t/>
            </a:r>
            <a:endParaRPr sz="1350">
              <a:solidFill>
                <a:schemeClr val="dk1"/>
              </a:solidFill>
            </a:endParaRPr>
          </a:p>
          <a:p>
            <a:pPr indent="0" lvl="0" marL="0" rtl="0" algn="l">
              <a:lnSpc>
                <a:spcPct val="115000"/>
              </a:lnSpc>
              <a:spcBef>
                <a:spcPts val="0"/>
              </a:spcBef>
              <a:spcAft>
                <a:spcPts val="0"/>
              </a:spcAft>
              <a:buSzPct val="172042"/>
              <a:buNone/>
            </a:pPr>
            <a:r>
              <a:rPr b="1" lang="en-US" sz="1350">
                <a:solidFill>
                  <a:schemeClr val="dk1"/>
                </a:solidFill>
              </a:rPr>
              <a:t>Is there bike support on the course?</a:t>
            </a:r>
            <a:br>
              <a:rPr b="1" lang="en-US" sz="1350">
                <a:solidFill>
                  <a:schemeClr val="dk1"/>
                </a:solidFill>
              </a:rPr>
            </a:br>
            <a:endParaRPr b="1" sz="1350">
              <a:solidFill>
                <a:schemeClr val="dk1"/>
              </a:solidFill>
            </a:endParaRPr>
          </a:p>
          <a:p>
            <a:pPr indent="0" lvl="0" marL="0" rtl="0" algn="l">
              <a:lnSpc>
                <a:spcPct val="115000"/>
              </a:lnSpc>
              <a:spcBef>
                <a:spcPts val="0"/>
              </a:spcBef>
              <a:spcAft>
                <a:spcPts val="0"/>
              </a:spcAft>
              <a:buSzPct val="172042"/>
              <a:buNone/>
            </a:pPr>
            <a:r>
              <a:rPr lang="en-US" sz="1350">
                <a:solidFill>
                  <a:schemeClr val="dk1"/>
                </a:solidFill>
              </a:rPr>
              <a:t>Yes, there will be both static and mobile bike support throughout the route.</a:t>
            </a:r>
            <a:endParaRPr sz="1350">
              <a:solidFill>
                <a:schemeClr val="dk1"/>
              </a:solidFill>
            </a:endParaRPr>
          </a:p>
          <a:p>
            <a:pPr indent="0" lvl="0" marL="0" rtl="0" algn="l">
              <a:lnSpc>
                <a:spcPct val="115000"/>
              </a:lnSpc>
              <a:spcBef>
                <a:spcPts val="0"/>
              </a:spcBef>
              <a:spcAft>
                <a:spcPts val="0"/>
              </a:spcAft>
              <a:buSzPct val="172042"/>
              <a:buNone/>
            </a:pPr>
            <a:r>
              <a:t/>
            </a:r>
            <a:endParaRPr sz="1350">
              <a:solidFill>
                <a:schemeClr val="dk1"/>
              </a:solidFill>
            </a:endParaRPr>
          </a:p>
          <a:p>
            <a:pPr indent="0" lvl="0" marL="0" rtl="0" algn="l">
              <a:lnSpc>
                <a:spcPct val="115000"/>
              </a:lnSpc>
              <a:spcBef>
                <a:spcPts val="0"/>
              </a:spcBef>
              <a:spcAft>
                <a:spcPts val="0"/>
              </a:spcAft>
              <a:buSzPct val="172042"/>
              <a:buNone/>
            </a:pPr>
            <a:r>
              <a:rPr b="1" lang="en-US" sz="1350">
                <a:solidFill>
                  <a:schemeClr val="dk1"/>
                </a:solidFill>
              </a:rPr>
              <a:t>Where can I find mechanical support?</a:t>
            </a:r>
            <a:br>
              <a:rPr b="1" lang="en-US" sz="1350">
                <a:solidFill>
                  <a:schemeClr val="dk1"/>
                </a:solidFill>
              </a:rPr>
            </a:br>
            <a:endParaRPr b="1" sz="1350">
              <a:solidFill>
                <a:schemeClr val="dk1"/>
              </a:solidFill>
            </a:endParaRPr>
          </a:p>
          <a:p>
            <a:pPr indent="0" lvl="0" marL="0" rtl="0" algn="l">
              <a:lnSpc>
                <a:spcPct val="115000"/>
              </a:lnSpc>
              <a:spcBef>
                <a:spcPts val="0"/>
              </a:spcBef>
              <a:spcAft>
                <a:spcPts val="0"/>
              </a:spcAft>
              <a:buSzPct val="172043"/>
              <a:buNone/>
            </a:pPr>
            <a:r>
              <a:rPr lang="en-US" sz="1350">
                <a:solidFill>
                  <a:schemeClr val="dk1"/>
                </a:solidFill>
              </a:rPr>
              <a:t>We will have bike mechanics on site at the venue on race day. </a:t>
            </a:r>
            <a:endParaRPr b="1" sz="1350">
              <a:solidFill>
                <a:schemeClr val="dk1"/>
              </a:solidFill>
            </a:endParaRPr>
          </a:p>
        </p:txBody>
      </p:sp>
      <p:sp>
        <p:nvSpPr>
          <p:cNvPr id="304" name="Google Shape;304;g1184493e74a_3_50"/>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g1184493e74a_3_50"/>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Race Day</a:t>
            </a:r>
            <a:endParaRPr b="1" i="0" sz="2150" u="none" cap="none" strike="noStrike">
              <a:solidFill>
                <a:schemeClr val="dk1"/>
              </a:solidFill>
              <a:latin typeface="Arial"/>
              <a:ea typeface="Arial"/>
              <a:cs typeface="Arial"/>
              <a:sym typeface="Arial"/>
            </a:endParaRPr>
          </a:p>
        </p:txBody>
      </p:sp>
      <p:sp>
        <p:nvSpPr>
          <p:cNvPr id="306" name="Google Shape;306;g1184493e74a_3_50"/>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g1184493e74a_3_50"/>
          <p:cNvSpPr txBox="1"/>
          <p:nvPr/>
        </p:nvSpPr>
        <p:spPr>
          <a:xfrm>
            <a:off x="6523175" y="103950"/>
            <a:ext cx="504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19</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g1184493e74a_3_36"/>
          <p:cNvSpPr txBox="1"/>
          <p:nvPr>
            <p:ph idx="1" type="body"/>
          </p:nvPr>
        </p:nvSpPr>
        <p:spPr>
          <a:xfrm>
            <a:off x="171450" y="990600"/>
            <a:ext cx="6639000" cy="6696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Is there a minimum age requirement to race?</a:t>
            </a:r>
            <a:endParaRPr b="1" sz="1000">
              <a:solidFill>
                <a:schemeClr val="dk1"/>
              </a:solidFill>
            </a:endParaRPr>
          </a:p>
          <a:p>
            <a:pPr indent="-292100" lvl="0" marL="508000" rtl="0" algn="l">
              <a:lnSpc>
                <a:spcPct val="115000"/>
              </a:lnSpc>
              <a:spcBef>
                <a:spcPts val="0"/>
              </a:spcBef>
              <a:spcAft>
                <a:spcPts val="0"/>
              </a:spcAft>
              <a:buSzPts val="1000"/>
              <a:buChar char="●"/>
            </a:pPr>
            <a:r>
              <a:rPr lang="en-US" sz="1000">
                <a:solidFill>
                  <a:schemeClr val="dk1"/>
                </a:solidFill>
              </a:rPr>
              <a:t>Riders must be 16 to ride in the long/medium route.</a:t>
            </a:r>
            <a:endParaRPr sz="1000">
              <a:solidFill>
                <a:schemeClr val="dk1"/>
              </a:solidFill>
            </a:endParaRPr>
          </a:p>
          <a:p>
            <a:pPr indent="-292100" lvl="0" marL="508000" rtl="0" algn="l">
              <a:lnSpc>
                <a:spcPct val="115000"/>
              </a:lnSpc>
              <a:spcBef>
                <a:spcPts val="0"/>
              </a:spcBef>
              <a:spcAft>
                <a:spcPts val="0"/>
              </a:spcAft>
              <a:buSzPts val="1000"/>
              <a:buChar char="●"/>
            </a:pPr>
            <a:r>
              <a:rPr lang="en-US" sz="1000">
                <a:solidFill>
                  <a:schemeClr val="dk1"/>
                </a:solidFill>
              </a:rPr>
              <a:t>Riders must be 14 to ride in the short route. </a:t>
            </a:r>
            <a:endParaRPr sz="1000">
              <a:solidFill>
                <a:schemeClr val="dk1"/>
              </a:solidFill>
            </a:endParaRPr>
          </a:p>
          <a:p>
            <a:pPr indent="-292100" lvl="0" marL="508000" rtl="0" algn="l">
              <a:lnSpc>
                <a:spcPct val="115000"/>
              </a:lnSpc>
              <a:spcBef>
                <a:spcPts val="0"/>
              </a:spcBef>
              <a:spcAft>
                <a:spcPts val="0"/>
              </a:spcAft>
              <a:buSzPts val="1000"/>
              <a:buChar char="●"/>
            </a:pPr>
            <a:r>
              <a:rPr lang="en-US" sz="1000">
                <a:solidFill>
                  <a:schemeClr val="dk1"/>
                </a:solidFill>
              </a:rPr>
              <a:t>Riders must be 11 to ride in the Family Ride.</a:t>
            </a:r>
            <a:endParaRPr sz="1000">
              <a:solidFill>
                <a:schemeClr val="dk1"/>
              </a:solidFill>
            </a:endParaRPr>
          </a:p>
          <a:p>
            <a:pPr indent="-292100" lvl="0" marL="508000" rtl="0" algn="l">
              <a:lnSpc>
                <a:spcPct val="115000"/>
              </a:lnSpc>
              <a:spcBef>
                <a:spcPts val="0"/>
              </a:spcBef>
              <a:spcAft>
                <a:spcPts val="0"/>
              </a:spcAft>
              <a:buSzPts val="1000"/>
              <a:buChar char="●"/>
            </a:pPr>
            <a:r>
              <a:rPr lang="en-US" sz="1000">
                <a:solidFill>
                  <a:schemeClr val="dk1"/>
                </a:solidFill>
              </a:rPr>
              <a:t>Riders must be 2 to 7 to ride in the Kids Ride.</a:t>
            </a:r>
            <a:br>
              <a:rPr lang="en-US" sz="1000">
                <a:solidFill>
                  <a:schemeClr val="dk1"/>
                </a:solidFill>
              </a:rPr>
            </a:b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What type of bikes are allowed at L’Étape </a:t>
            </a:r>
            <a:r>
              <a:rPr b="1" lang="en-US" sz="1000">
                <a:solidFill>
                  <a:schemeClr val="dk1"/>
                </a:solidFill>
              </a:rPr>
              <a:t>Edmonton</a:t>
            </a:r>
            <a:r>
              <a:rPr b="1" lang="en-US" sz="1000">
                <a:solidFill>
                  <a:schemeClr val="dk1"/>
                </a:solidFill>
              </a:rPr>
              <a:t> by Tour de France?</a:t>
            </a:r>
            <a:endParaRPr b="1"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rPr>
              <a:t>For the long route, only road bikes are permitted.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rPr>
              <a:t>For the medium, road and gravel bikes with drops are allowed.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rPr>
              <a:t>For the short route and Family Ride all bikes are allowed, including mountain bikes, gravel bikes, city bikes, cross bikes, and recumbents. Disc wheels, tri or aero bars are not permitted.</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lang="en-US" sz="1000">
                <a:solidFill>
                  <a:schemeClr val="dk1"/>
                </a:solidFill>
              </a:rPr>
              <a:t>E-bikes are allowed in all but the </a:t>
            </a:r>
            <a:r>
              <a:rPr lang="en-US" sz="1000">
                <a:solidFill>
                  <a:schemeClr val="dk1"/>
                </a:solidFill>
              </a:rPr>
              <a:t>Long km route</a:t>
            </a:r>
            <a:r>
              <a:rPr lang="en-US" sz="1000">
                <a:solidFill>
                  <a:schemeClr val="dk1"/>
                </a:solidFill>
              </a:rPr>
              <a:t> ride, although any cyclist riding an e-bike won’t be ranked in a specific ranking to preserve fairness between participants.</a:t>
            </a:r>
            <a:endParaRPr sz="1000">
              <a:solidFill>
                <a:schemeClr val="dk1"/>
              </a:solidFill>
            </a:endParaRPr>
          </a:p>
          <a:p>
            <a:pPr indent="0" lvl="0" marL="0" rtl="0" algn="l">
              <a:lnSpc>
                <a:spcPct val="115000"/>
              </a:lnSpc>
              <a:spcBef>
                <a:spcPts val="0"/>
              </a:spcBef>
              <a:spcAft>
                <a:spcPts val="0"/>
              </a:spcAft>
              <a:buSzPts val="1800"/>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What do I get with my </a:t>
            </a:r>
            <a:r>
              <a:rPr b="1" lang="en-US" sz="1000">
                <a:solidFill>
                  <a:schemeClr val="dk1"/>
                </a:solidFill>
              </a:rPr>
              <a:t>Long</a:t>
            </a:r>
            <a:r>
              <a:rPr b="1" lang="en-US" sz="1000">
                <a:solidFill>
                  <a:schemeClr val="dk1"/>
                </a:solidFill>
              </a:rPr>
              <a:t>, </a:t>
            </a:r>
            <a:r>
              <a:rPr b="1" lang="en-US" sz="1000">
                <a:solidFill>
                  <a:schemeClr val="dk1"/>
                </a:solidFill>
              </a:rPr>
              <a:t>Medium,</a:t>
            </a:r>
            <a:r>
              <a:rPr b="1" lang="en-US" sz="1000">
                <a:solidFill>
                  <a:schemeClr val="dk1"/>
                </a:solidFill>
              </a:rPr>
              <a:t> </a:t>
            </a:r>
            <a:r>
              <a:rPr b="1" lang="en-US" sz="1000">
                <a:solidFill>
                  <a:schemeClr val="dk1"/>
                </a:solidFill>
              </a:rPr>
              <a:t>Short route </a:t>
            </a:r>
            <a:r>
              <a:rPr b="1" lang="en-US" sz="1000">
                <a:solidFill>
                  <a:schemeClr val="dk1"/>
                </a:solidFill>
              </a:rPr>
              <a:t>registration?</a:t>
            </a:r>
            <a:endParaRPr b="1"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Entry into race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Rider Registration Pack</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Partially closed roads</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Tour de France professional race conditions</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Official L’Étape </a:t>
            </a:r>
            <a:r>
              <a:rPr lang="en-US" sz="1000">
                <a:solidFill>
                  <a:schemeClr val="dk1"/>
                </a:solidFill>
              </a:rPr>
              <a:t>Edmonton</a:t>
            </a:r>
            <a:r>
              <a:rPr lang="en-US" sz="1000">
                <a:solidFill>
                  <a:schemeClr val="dk1"/>
                </a:solidFill>
              </a:rPr>
              <a:t> t-shirt (Class Spéciale Riders will get a special edition race kit)</a:t>
            </a:r>
            <a:endParaRPr sz="1000">
              <a:solidFill>
                <a:schemeClr val="dk1"/>
              </a:solidFill>
            </a:endParaRPr>
          </a:p>
          <a:p>
            <a:pPr indent="-292100" lvl="0" marL="533400" rtl="0" algn="l">
              <a:lnSpc>
                <a:spcPct val="115000"/>
              </a:lnSpc>
              <a:spcBef>
                <a:spcPts val="0"/>
              </a:spcBef>
              <a:spcAft>
                <a:spcPts val="0"/>
              </a:spcAft>
              <a:buClr>
                <a:schemeClr val="dk1"/>
              </a:buClr>
              <a:buSzPts val="1000"/>
              <a:buChar char="●"/>
            </a:pPr>
            <a:r>
              <a:rPr lang="en-US" sz="1000">
                <a:solidFill>
                  <a:schemeClr val="dk1"/>
                </a:solidFill>
              </a:rPr>
              <a:t>Official L’Étape </a:t>
            </a:r>
            <a:r>
              <a:rPr lang="en-US" sz="1000">
                <a:solidFill>
                  <a:schemeClr val="dk1"/>
                </a:solidFill>
              </a:rPr>
              <a:t>Edmonton</a:t>
            </a:r>
            <a:r>
              <a:rPr lang="en-US" sz="1000">
                <a:solidFill>
                  <a:schemeClr val="dk1"/>
                </a:solidFill>
              </a:rPr>
              <a:t> Swag</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Backpack drop-off-and-pick-up service in the event village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Overall timing of your ride and Queen of the Mountain (QOM)/King of the Mountain (KOM) and Sprint section timing (Medium/Long Route)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Mechanical support in the village and on the racecourse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Medical assistance in the village and on the racecourse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Food Zones and Drink/Energy Zones at key locations on the course</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M</a:t>
            </a:r>
            <a:r>
              <a:rPr lang="en-US" sz="1000">
                <a:solidFill>
                  <a:schemeClr val="dk1"/>
                </a:solidFill>
              </a:rPr>
              <a:t>eal at the finish</a:t>
            </a:r>
            <a:endParaRPr sz="1000">
              <a:solidFill>
                <a:schemeClr val="dk1"/>
              </a:solidFill>
            </a:endParaRPr>
          </a:p>
          <a:p>
            <a:pPr indent="-292100" lvl="0" marL="533400" rtl="0" algn="l">
              <a:lnSpc>
                <a:spcPct val="115000"/>
              </a:lnSpc>
              <a:spcBef>
                <a:spcPts val="0"/>
              </a:spcBef>
              <a:spcAft>
                <a:spcPts val="0"/>
              </a:spcAft>
              <a:buSzPts val="1000"/>
              <a:buChar char="●"/>
            </a:pPr>
            <a:r>
              <a:rPr lang="en-US" sz="1000">
                <a:solidFill>
                  <a:schemeClr val="dk1"/>
                </a:solidFill>
              </a:rPr>
              <a:t>Finisher medal</a:t>
            </a:r>
            <a:endParaRPr sz="11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Where will the race take place?</a:t>
            </a:r>
            <a:endParaRPr b="1" sz="1000">
              <a:solidFill>
                <a:schemeClr val="dk1"/>
              </a:solidFill>
            </a:endParaRPr>
          </a:p>
          <a:p>
            <a:pPr indent="0" lvl="0" marL="0" rtl="0" algn="l">
              <a:lnSpc>
                <a:spcPct val="115000"/>
              </a:lnSpc>
              <a:spcBef>
                <a:spcPts val="0"/>
              </a:spcBef>
              <a:spcAft>
                <a:spcPts val="0"/>
              </a:spcAft>
              <a:buSzPts val="1800"/>
              <a:buNone/>
            </a:pPr>
            <a:r>
              <a:rPr lang="en-US" sz="1000">
                <a:solidFill>
                  <a:schemeClr val="dk1"/>
                </a:solidFill>
              </a:rPr>
              <a:t>The start/finish of the race will start at </a:t>
            </a:r>
            <a:r>
              <a:rPr lang="en-US" sz="1000" u="sng">
                <a:solidFill>
                  <a:schemeClr val="hlink"/>
                </a:solidFill>
                <a:hlinkClick r:id="rId3"/>
              </a:rPr>
              <a:t>Our Lady of the Prairies </a:t>
            </a:r>
            <a:r>
              <a:rPr lang="en-US" sz="1000">
                <a:solidFill>
                  <a:schemeClr val="dk1"/>
                </a:solidFill>
              </a:rPr>
              <a:t> T</a:t>
            </a:r>
            <a:r>
              <a:rPr lang="en-US" sz="1050">
                <a:solidFill>
                  <a:schemeClr val="dk1"/>
                </a:solidFill>
                <a:highlight>
                  <a:srgbClr val="FFFFFF"/>
                </a:highlight>
                <a:latin typeface="Roboto"/>
                <a:ea typeface="Roboto"/>
                <a:cs typeface="Roboto"/>
                <a:sym typeface="Roboto"/>
              </a:rPr>
              <a:t>he course will head west into the prairies and edge of the city, featuring a climbing challenge before heading back into Edmonton.</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Will roads be closed?</a:t>
            </a:r>
            <a:endParaRPr b="1" sz="1000">
              <a:solidFill>
                <a:schemeClr val="dk1"/>
              </a:solidFill>
            </a:endParaRPr>
          </a:p>
          <a:p>
            <a:pPr indent="0" lvl="0" marL="0" rtl="0" algn="l">
              <a:lnSpc>
                <a:spcPct val="115000"/>
              </a:lnSpc>
              <a:spcBef>
                <a:spcPts val="0"/>
              </a:spcBef>
              <a:spcAft>
                <a:spcPts val="0"/>
              </a:spcAft>
              <a:buSzPts val="1800"/>
              <a:buNone/>
            </a:pPr>
            <a:r>
              <a:rPr lang="en-US" sz="1000">
                <a:solidFill>
                  <a:schemeClr val="dk1"/>
                </a:solidFill>
              </a:rPr>
              <a:t>Roads will be partially closed as riders will never be on an open road with vehicle traffic.</a:t>
            </a:r>
            <a:endParaRPr b="1" sz="1050">
              <a:solidFill>
                <a:schemeClr val="dk1"/>
              </a:solidFill>
            </a:endParaRPr>
          </a:p>
        </p:txBody>
      </p:sp>
      <p:sp>
        <p:nvSpPr>
          <p:cNvPr id="313" name="Google Shape;313;g1184493e74a_3_36"/>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1184493e74a_3_36"/>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FAQs</a:t>
            </a:r>
            <a:endParaRPr b="1" i="0" sz="2150" u="none" cap="none" strike="noStrike">
              <a:solidFill>
                <a:schemeClr val="dk1"/>
              </a:solidFill>
              <a:latin typeface="Arial"/>
              <a:ea typeface="Arial"/>
              <a:cs typeface="Arial"/>
              <a:sym typeface="Arial"/>
            </a:endParaRPr>
          </a:p>
        </p:txBody>
      </p:sp>
      <p:sp>
        <p:nvSpPr>
          <p:cNvPr id="315" name="Google Shape;315;g1184493e74a_3_36"/>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g1184493e74a_3_36"/>
          <p:cNvSpPr txBox="1"/>
          <p:nvPr/>
        </p:nvSpPr>
        <p:spPr>
          <a:xfrm>
            <a:off x="6523175" y="103950"/>
            <a:ext cx="504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20</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pic>
        <p:nvPicPr>
          <p:cNvPr id="317" name="Google Shape;317;g1184493e74a_3_36"/>
          <p:cNvPicPr preferRelativeResize="0"/>
          <p:nvPr/>
        </p:nvPicPr>
        <p:blipFill>
          <a:blip r:embed="rId4">
            <a:alphaModFix/>
          </a:blip>
          <a:stretch>
            <a:fillRect/>
          </a:stretch>
        </p:blipFill>
        <p:spPr>
          <a:xfrm>
            <a:off x="0" y="8162843"/>
            <a:ext cx="6857999" cy="9811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13209cdccb9_0_186"/>
          <p:cNvSpPr txBox="1"/>
          <p:nvPr>
            <p:ph idx="1" type="body"/>
          </p:nvPr>
        </p:nvSpPr>
        <p:spPr>
          <a:xfrm>
            <a:off x="171450" y="990600"/>
            <a:ext cx="6639000" cy="7753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b="1" lang="en-US" sz="1000">
                <a:solidFill>
                  <a:schemeClr val="dk1"/>
                </a:solidFill>
              </a:rPr>
              <a:t>Is the course timed?</a:t>
            </a:r>
            <a:endParaRPr b="1" sz="1000">
              <a:solidFill>
                <a:schemeClr val="dk1"/>
              </a:solidFill>
            </a:endParaRPr>
          </a:p>
          <a:p>
            <a:pPr indent="0" lvl="0" marL="0" rtl="0" algn="l">
              <a:lnSpc>
                <a:spcPct val="115000"/>
              </a:lnSpc>
              <a:spcBef>
                <a:spcPts val="0"/>
              </a:spcBef>
              <a:spcAft>
                <a:spcPts val="0"/>
              </a:spcAft>
              <a:buClr>
                <a:schemeClr val="dk1"/>
              </a:buClr>
              <a:buSzPts val="1800"/>
              <a:buFont typeface="Arial"/>
              <a:buNone/>
            </a:pPr>
            <a:r>
              <a:rPr lang="en-US" sz="1000">
                <a:solidFill>
                  <a:schemeClr val="dk1"/>
                </a:solidFill>
              </a:rPr>
              <a:t>The Long route and Medium route are timed events. The Short route, Family and Kids Rides are fun, non-timed events.</a:t>
            </a:r>
            <a:endParaRPr sz="1000">
              <a:solidFill>
                <a:schemeClr val="dk1"/>
              </a:solidFill>
            </a:endParaRPr>
          </a:p>
          <a:p>
            <a:pPr indent="0" lvl="0" marL="0" rtl="0" algn="l">
              <a:lnSpc>
                <a:spcPct val="115000"/>
              </a:lnSpc>
              <a:spcBef>
                <a:spcPts val="0"/>
              </a:spcBef>
              <a:spcAft>
                <a:spcPts val="0"/>
              </a:spcAft>
              <a:buClr>
                <a:schemeClr val="dk1"/>
              </a:buClr>
              <a:buSzPts val="1800"/>
              <a:buFont typeface="Arial"/>
              <a:buNone/>
            </a:pPr>
            <a:r>
              <a:t/>
            </a:r>
            <a:endParaRPr sz="1050">
              <a:solidFill>
                <a:schemeClr val="dk1"/>
              </a:solidFill>
            </a:endParaRPr>
          </a:p>
          <a:p>
            <a:pPr indent="0" lvl="0" marL="0" rtl="0" algn="l">
              <a:lnSpc>
                <a:spcPct val="115000"/>
              </a:lnSpc>
              <a:spcBef>
                <a:spcPts val="0"/>
              </a:spcBef>
              <a:spcAft>
                <a:spcPts val="0"/>
              </a:spcAft>
              <a:buClr>
                <a:schemeClr val="dk1"/>
              </a:buClr>
              <a:buSzPts val="1800"/>
              <a:buFont typeface="Arial"/>
              <a:buNone/>
            </a:pPr>
            <a:r>
              <a:rPr b="1" lang="en-US" sz="1050">
                <a:solidFill>
                  <a:schemeClr val="dk1"/>
                </a:solidFill>
              </a:rPr>
              <a:t>Do I need to wear a helmet? </a:t>
            </a:r>
            <a:endParaRPr b="1"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050">
                <a:solidFill>
                  <a:schemeClr val="dk1"/>
                </a:solidFill>
              </a:rPr>
              <a:t>Yes, all participants in L’Étape Edmonton must wear a helmet or they will be denied entry into the starting corral.</a:t>
            </a:r>
            <a:endParaRPr sz="1050">
              <a:solidFill>
                <a:srgbClr val="231E1E"/>
              </a:solidFill>
            </a:endParaRPr>
          </a:p>
          <a:p>
            <a:pPr indent="0" lvl="0" marL="0" rtl="0" algn="l">
              <a:lnSpc>
                <a:spcPct val="115000"/>
              </a:lnSpc>
              <a:spcBef>
                <a:spcPts val="0"/>
              </a:spcBef>
              <a:spcAft>
                <a:spcPts val="0"/>
              </a:spcAft>
              <a:buNone/>
            </a:pPr>
            <a:r>
              <a:t/>
            </a:r>
            <a:endParaRPr sz="1050">
              <a:solidFill>
                <a:srgbClr val="231E1E"/>
              </a:solidFill>
            </a:endParaRPr>
          </a:p>
          <a:p>
            <a:pPr indent="0" lvl="0" marL="0" rtl="0" algn="l">
              <a:lnSpc>
                <a:spcPct val="115000"/>
              </a:lnSpc>
              <a:spcBef>
                <a:spcPts val="0"/>
              </a:spcBef>
              <a:spcAft>
                <a:spcPts val="0"/>
              </a:spcAft>
              <a:buClr>
                <a:schemeClr val="dk1"/>
              </a:buClr>
              <a:buSzPts val="1800"/>
              <a:buFont typeface="Arial"/>
              <a:buNone/>
            </a:pPr>
            <a:r>
              <a:rPr b="1" lang="en-US" sz="1050">
                <a:solidFill>
                  <a:schemeClr val="dk1"/>
                </a:solidFill>
              </a:rPr>
              <a:t>Can someone pick my packet up for me?</a:t>
            </a:r>
            <a:endParaRPr b="1" sz="1050">
              <a:solidFill>
                <a:schemeClr val="dk1"/>
              </a:solidFill>
            </a:endParaRPr>
          </a:p>
          <a:p>
            <a:pPr indent="0" lvl="0" marL="0" rtl="0" algn="l">
              <a:lnSpc>
                <a:spcPct val="115000"/>
              </a:lnSpc>
              <a:spcBef>
                <a:spcPts val="0"/>
              </a:spcBef>
              <a:spcAft>
                <a:spcPts val="0"/>
              </a:spcAft>
              <a:buNone/>
            </a:pPr>
            <a:r>
              <a:rPr lang="en-US" sz="1050">
                <a:solidFill>
                  <a:srgbClr val="222222"/>
                </a:solidFill>
                <a:highlight>
                  <a:srgbClr val="FFFFFF"/>
                </a:highlight>
              </a:rPr>
              <a:t>Unfortunately, due to liability issues, we can not allow anyone other than the person registered to pick up their race packet. </a:t>
            </a:r>
            <a:endParaRPr sz="1050">
              <a:solidFill>
                <a:srgbClr val="222222"/>
              </a:solidFill>
              <a:highlight>
                <a:srgbClr val="FFFFFF"/>
              </a:highlight>
            </a:endParaRPr>
          </a:p>
          <a:p>
            <a:pPr indent="0" lvl="0" marL="0" rtl="0" algn="l">
              <a:lnSpc>
                <a:spcPct val="115000"/>
              </a:lnSpc>
              <a:spcBef>
                <a:spcPts val="0"/>
              </a:spcBef>
              <a:spcAft>
                <a:spcPts val="0"/>
              </a:spcAft>
              <a:buClr>
                <a:schemeClr val="dk1"/>
              </a:buClr>
              <a:buSzPts val="1100"/>
              <a:buFont typeface="Arial"/>
              <a:buNone/>
            </a:pPr>
            <a:r>
              <a:t/>
            </a:r>
            <a:endParaRPr sz="1050">
              <a:solidFill>
                <a:srgbClr val="222222"/>
              </a:solidFill>
              <a:highlight>
                <a:srgbClr val="FFFFFF"/>
              </a:highlight>
            </a:endParaRPr>
          </a:p>
          <a:p>
            <a:pPr indent="0" lvl="0" marL="0" rtl="0" algn="l">
              <a:lnSpc>
                <a:spcPct val="115000"/>
              </a:lnSpc>
              <a:spcBef>
                <a:spcPts val="0"/>
              </a:spcBef>
              <a:spcAft>
                <a:spcPts val="0"/>
              </a:spcAft>
              <a:buNone/>
            </a:pPr>
            <a:r>
              <a:t/>
            </a:r>
            <a:endParaRPr sz="1050">
              <a:solidFill>
                <a:srgbClr val="231E1E"/>
              </a:solidFill>
            </a:endParaRPr>
          </a:p>
          <a:p>
            <a:pPr indent="0" lvl="0" marL="1371600" rtl="0" algn="l">
              <a:lnSpc>
                <a:spcPct val="115000"/>
              </a:lnSpc>
              <a:spcBef>
                <a:spcPts val="0"/>
              </a:spcBef>
              <a:spcAft>
                <a:spcPts val="0"/>
              </a:spcAft>
              <a:buNone/>
            </a:pPr>
            <a:r>
              <a:rPr b="1" lang="en-US" sz="1100">
                <a:solidFill>
                  <a:schemeClr val="dk1"/>
                </a:solidFill>
              </a:rPr>
              <a:t>     </a:t>
            </a:r>
            <a:endParaRPr sz="1050">
              <a:solidFill>
                <a:schemeClr val="dk1"/>
              </a:solidFill>
            </a:endParaRPr>
          </a:p>
          <a:p>
            <a:pPr indent="0" lvl="0" marL="0" rtl="0" algn="l">
              <a:spcBef>
                <a:spcPts val="750"/>
              </a:spcBef>
              <a:spcAft>
                <a:spcPts val="0"/>
              </a:spcAft>
              <a:buClr>
                <a:schemeClr val="dk1"/>
              </a:buClr>
              <a:buSzPts val="1800"/>
              <a:buFont typeface="Arial"/>
              <a:buNone/>
            </a:pPr>
            <a:r>
              <a:t/>
            </a:r>
            <a:endParaRPr sz="1050">
              <a:solidFill>
                <a:schemeClr val="dk1"/>
              </a:solidFill>
            </a:endParaRPr>
          </a:p>
          <a:p>
            <a:pPr indent="0" lvl="0" marL="0" rtl="0" algn="l">
              <a:lnSpc>
                <a:spcPct val="90000"/>
              </a:lnSpc>
              <a:spcBef>
                <a:spcPts val="1200"/>
              </a:spcBef>
              <a:spcAft>
                <a:spcPts val="1200"/>
              </a:spcAft>
              <a:buSzPts val="1800"/>
              <a:buNone/>
            </a:pPr>
            <a:r>
              <a:t/>
            </a:r>
            <a:endParaRPr b="1" sz="1000">
              <a:solidFill>
                <a:schemeClr val="dk1"/>
              </a:solidFill>
            </a:endParaRPr>
          </a:p>
        </p:txBody>
      </p:sp>
      <p:sp>
        <p:nvSpPr>
          <p:cNvPr id="323" name="Google Shape;323;g13209cdccb9_0_186"/>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g13209cdccb9_0_186"/>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FAQs</a:t>
            </a:r>
            <a:endParaRPr b="1" i="0" sz="2150" u="none" cap="none" strike="noStrike">
              <a:solidFill>
                <a:schemeClr val="dk1"/>
              </a:solidFill>
              <a:latin typeface="Arial"/>
              <a:ea typeface="Arial"/>
              <a:cs typeface="Arial"/>
              <a:sym typeface="Arial"/>
            </a:endParaRPr>
          </a:p>
        </p:txBody>
      </p:sp>
      <p:sp>
        <p:nvSpPr>
          <p:cNvPr id="325" name="Google Shape;325;g13209cdccb9_0_186"/>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g13209cdccb9_0_186"/>
          <p:cNvSpPr txBox="1"/>
          <p:nvPr/>
        </p:nvSpPr>
        <p:spPr>
          <a:xfrm>
            <a:off x="6523175" y="103950"/>
            <a:ext cx="504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21</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pic>
        <p:nvPicPr>
          <p:cNvPr id="327" name="Google Shape;327;g13209cdccb9_0_186"/>
          <p:cNvPicPr preferRelativeResize="0"/>
          <p:nvPr/>
        </p:nvPicPr>
        <p:blipFill>
          <a:blip r:embed="rId3">
            <a:alphaModFix/>
          </a:blip>
          <a:stretch>
            <a:fillRect/>
          </a:stretch>
        </p:blipFill>
        <p:spPr>
          <a:xfrm>
            <a:off x="0" y="8162843"/>
            <a:ext cx="6857999" cy="981157"/>
          </a:xfrm>
          <a:prstGeom prst="rect">
            <a:avLst/>
          </a:prstGeom>
          <a:noFill/>
          <a:ln>
            <a:noFill/>
          </a:ln>
        </p:spPr>
      </p:pic>
      <p:sp>
        <p:nvSpPr>
          <p:cNvPr id="328" name="Google Shape;328;g13209cdccb9_0_186"/>
          <p:cNvSpPr/>
          <p:nvPr/>
        </p:nvSpPr>
        <p:spPr>
          <a:xfrm>
            <a:off x="921975" y="5605999"/>
            <a:ext cx="3018600" cy="388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US" sz="1500"/>
              <a:t>Medium- </a:t>
            </a:r>
            <a:r>
              <a:rPr b="1" lang="en-US" sz="1500"/>
              <a:t>80 km</a:t>
            </a:r>
            <a:r>
              <a:rPr b="1" lang="en-US" sz="1500"/>
              <a:t> </a:t>
            </a:r>
            <a:r>
              <a:rPr b="1" lang="en-US" sz="1500"/>
              <a:t>Route</a:t>
            </a:r>
            <a:endParaRPr b="1" i="0" sz="1500" u="none" cap="none" strike="noStrike">
              <a:solidFill>
                <a:srgbClr val="000000"/>
              </a:solidFill>
            </a:endParaRPr>
          </a:p>
        </p:txBody>
      </p:sp>
      <p:sp>
        <p:nvSpPr>
          <p:cNvPr id="329" name="Google Shape;329;g13209cdccb9_0_186"/>
          <p:cNvSpPr/>
          <p:nvPr/>
        </p:nvSpPr>
        <p:spPr>
          <a:xfrm>
            <a:off x="955275" y="4350928"/>
            <a:ext cx="2952000" cy="3393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US" sz="1500"/>
              <a:t>Short- 45 km Route</a:t>
            </a:r>
            <a:endParaRPr b="1" i="0" sz="1500" u="none" cap="none" strike="noStrike">
              <a:solidFill>
                <a:srgbClr val="000000"/>
              </a:solidFill>
            </a:endParaRPr>
          </a:p>
        </p:txBody>
      </p:sp>
      <p:sp>
        <p:nvSpPr>
          <p:cNvPr id="330" name="Google Shape;330;g13209cdccb9_0_186"/>
          <p:cNvSpPr/>
          <p:nvPr/>
        </p:nvSpPr>
        <p:spPr>
          <a:xfrm>
            <a:off x="92925" y="34748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lang="en-US" sz="1900"/>
              <a:t>Water Stations</a:t>
            </a:r>
            <a:endParaRPr b="1" i="0" sz="1900" u="none" cap="none" strike="noStrike">
              <a:solidFill>
                <a:srgbClr val="000000"/>
              </a:solidFill>
            </a:endParaRPr>
          </a:p>
        </p:txBody>
      </p:sp>
      <p:sp>
        <p:nvSpPr>
          <p:cNvPr id="331" name="Google Shape;331;g13209cdccb9_0_186"/>
          <p:cNvSpPr/>
          <p:nvPr/>
        </p:nvSpPr>
        <p:spPr>
          <a:xfrm>
            <a:off x="988575" y="6888300"/>
            <a:ext cx="2952000" cy="388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1" lang="en-US" sz="1500"/>
              <a:t>Long- 130 km</a:t>
            </a:r>
            <a:r>
              <a:rPr b="1" lang="en-US" sz="1500"/>
              <a:t> Route</a:t>
            </a:r>
            <a:endParaRPr b="1" i="0" sz="1500" u="none" cap="none" strike="noStrike">
              <a:solidFill>
                <a:srgbClr val="000000"/>
              </a:solidFill>
            </a:endParaRPr>
          </a:p>
        </p:txBody>
      </p:sp>
      <p:sp>
        <p:nvSpPr>
          <p:cNvPr id="332" name="Google Shape;332;g13209cdccb9_0_186"/>
          <p:cNvSpPr txBox="1"/>
          <p:nvPr/>
        </p:nvSpPr>
        <p:spPr>
          <a:xfrm>
            <a:off x="955275" y="4788200"/>
            <a:ext cx="2952000" cy="69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There will be one water station on this route including: </a:t>
            </a:r>
            <a:r>
              <a:rPr lang="en-US" sz="1100">
                <a:solidFill>
                  <a:schemeClr val="dk1"/>
                </a:solidFill>
              </a:rPr>
              <a:t>Water, Electrolytes, Granola Bars. </a:t>
            </a:r>
            <a:endParaRPr sz="11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800">
              <a:solidFill>
                <a:schemeClr val="dk1"/>
              </a:solidFill>
            </a:endParaRPr>
          </a:p>
        </p:txBody>
      </p:sp>
      <p:sp>
        <p:nvSpPr>
          <p:cNvPr id="333" name="Google Shape;333;g13209cdccb9_0_186"/>
          <p:cNvSpPr txBox="1"/>
          <p:nvPr/>
        </p:nvSpPr>
        <p:spPr>
          <a:xfrm>
            <a:off x="4889100" y="4728325"/>
            <a:ext cx="1805700" cy="49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en-US" sz="1000" u="none" cap="none" strike="noStrike">
                <a:solidFill>
                  <a:srgbClr val="222222"/>
                </a:solidFill>
                <a:highlight>
                  <a:srgbClr val="FFFFFF"/>
                </a:highlight>
                <a:latin typeface="Arial"/>
                <a:ea typeface="Arial"/>
                <a:cs typeface="Arial"/>
                <a:sym typeface="Arial"/>
              </a:rPr>
              <a:t>We will have Water Stops on the race course. </a:t>
            </a:r>
            <a:endParaRPr b="1" i="0" sz="1400" u="none" cap="none" strike="noStrike">
              <a:solidFill>
                <a:srgbClr val="000000"/>
              </a:solidFill>
              <a:latin typeface="Arial"/>
              <a:ea typeface="Arial"/>
              <a:cs typeface="Arial"/>
              <a:sym typeface="Arial"/>
            </a:endParaRPr>
          </a:p>
        </p:txBody>
      </p:sp>
      <p:sp>
        <p:nvSpPr>
          <p:cNvPr id="334" name="Google Shape;334;g13209cdccb9_0_186"/>
          <p:cNvSpPr txBox="1"/>
          <p:nvPr/>
        </p:nvSpPr>
        <p:spPr>
          <a:xfrm>
            <a:off x="4921200" y="5345550"/>
            <a:ext cx="1741500" cy="1770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n-US" sz="1000" u="none" cap="none" strike="noStrike">
                <a:solidFill>
                  <a:srgbClr val="222222"/>
                </a:solidFill>
                <a:highlight>
                  <a:srgbClr val="FFFFFF"/>
                </a:highlight>
                <a:latin typeface="Arial"/>
                <a:ea typeface="Arial"/>
                <a:cs typeface="Arial"/>
                <a:sym typeface="Arial"/>
              </a:rPr>
              <a:t>A Water Stop</a:t>
            </a:r>
            <a:r>
              <a:rPr b="0" i="0" lang="en-US" sz="1000" u="none" cap="none" strike="noStrike">
                <a:solidFill>
                  <a:srgbClr val="222222"/>
                </a:solidFill>
                <a:highlight>
                  <a:srgbClr val="FFFFFF"/>
                </a:highlight>
                <a:latin typeface="Arial"/>
                <a:ea typeface="Arial"/>
                <a:cs typeface="Arial"/>
                <a:sym typeface="Arial"/>
              </a:rPr>
              <a:t> is intended for riders to stop quickly or ride through and grab and replenish food and fluids as needed. </a:t>
            </a:r>
            <a:endParaRPr b="0" i="0" sz="1000" u="none" cap="none" strike="noStrike">
              <a:solidFill>
                <a:srgbClr val="222222"/>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sz="1000">
              <a:solidFill>
                <a:srgbClr val="222222"/>
              </a:solidFill>
              <a:highlight>
                <a:srgbClr val="FFFFFF"/>
              </a:highlight>
            </a:endParaRPr>
          </a:p>
          <a:p>
            <a:pPr indent="0" lvl="0" marL="0" marR="0" rtl="0" algn="l">
              <a:lnSpc>
                <a:spcPct val="100000"/>
              </a:lnSpc>
              <a:spcBef>
                <a:spcPts val="0"/>
              </a:spcBef>
              <a:spcAft>
                <a:spcPts val="0"/>
              </a:spcAft>
              <a:buClr>
                <a:srgbClr val="000000"/>
              </a:buClr>
              <a:buSzPts val="1000"/>
              <a:buFont typeface="Arial"/>
              <a:buNone/>
            </a:pPr>
            <a:r>
              <a:rPr b="1" lang="en-US" sz="1000">
                <a:solidFill>
                  <a:srgbClr val="222222"/>
                </a:solidFill>
                <a:highlight>
                  <a:srgbClr val="FFFFFF"/>
                </a:highlight>
              </a:rPr>
              <a:t>Each station</a:t>
            </a:r>
            <a:r>
              <a:rPr lang="en-US" sz="1000">
                <a:solidFill>
                  <a:srgbClr val="222222"/>
                </a:solidFill>
                <a:highlight>
                  <a:srgbClr val="FFFFFF"/>
                </a:highlight>
              </a:rPr>
              <a:t> will also include bike racks and washrooms. </a:t>
            </a:r>
            <a:endParaRPr sz="1000">
              <a:solidFill>
                <a:srgbClr val="222222"/>
              </a:solidFill>
              <a:highlight>
                <a:srgbClr val="FFFFFF"/>
              </a:highlight>
            </a:endParaRPr>
          </a:p>
          <a:p>
            <a:pPr indent="0" lvl="0" marL="0" marR="0" rtl="0" algn="l">
              <a:lnSpc>
                <a:spcPct val="100000"/>
              </a:lnSpc>
              <a:spcBef>
                <a:spcPts val="0"/>
              </a:spcBef>
              <a:spcAft>
                <a:spcPts val="0"/>
              </a:spcAft>
              <a:buClr>
                <a:schemeClr val="dk1"/>
              </a:buClr>
              <a:buSzPts val="1100"/>
              <a:buFont typeface="Arial"/>
              <a:buNone/>
            </a:pPr>
            <a:r>
              <a:t/>
            </a:r>
            <a:endParaRPr b="0" i="0" sz="1300" u="none" cap="none" strike="noStrike">
              <a:solidFill>
                <a:srgbClr val="000000"/>
              </a:solidFill>
              <a:latin typeface="Arial"/>
              <a:ea typeface="Arial"/>
              <a:cs typeface="Arial"/>
              <a:sym typeface="Arial"/>
            </a:endParaRPr>
          </a:p>
        </p:txBody>
      </p:sp>
      <p:sp>
        <p:nvSpPr>
          <p:cNvPr id="335" name="Google Shape;335;g13209cdccb9_0_186"/>
          <p:cNvSpPr txBox="1"/>
          <p:nvPr/>
        </p:nvSpPr>
        <p:spPr>
          <a:xfrm>
            <a:off x="921975" y="6042800"/>
            <a:ext cx="3069000" cy="69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There will be three water stations on this route including: Water, Electrolytes, Granola bars. </a:t>
            </a:r>
            <a:endParaRPr sz="11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800">
              <a:solidFill>
                <a:schemeClr val="dk1"/>
              </a:solidFill>
            </a:endParaRPr>
          </a:p>
        </p:txBody>
      </p:sp>
      <p:sp>
        <p:nvSpPr>
          <p:cNvPr id="336" name="Google Shape;336;g13209cdccb9_0_186"/>
          <p:cNvSpPr txBox="1"/>
          <p:nvPr/>
        </p:nvSpPr>
        <p:spPr>
          <a:xfrm>
            <a:off x="988575" y="7325000"/>
            <a:ext cx="2952000" cy="69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There will be four stations on this route including: Water, Electrolytes, Granola bars. </a:t>
            </a:r>
            <a:endParaRPr sz="1100">
              <a:solidFill>
                <a:schemeClr val="dk1"/>
              </a:solidFill>
            </a:endParaRPr>
          </a:p>
          <a:p>
            <a:pPr indent="0" lvl="0" marL="0" marR="0" rtl="0" algn="l">
              <a:lnSpc>
                <a:spcPct val="115000"/>
              </a:lnSpc>
              <a:spcBef>
                <a:spcPts val="0"/>
              </a:spcBef>
              <a:spcAft>
                <a:spcPts val="0"/>
              </a:spcAft>
              <a:buClr>
                <a:schemeClr val="dk1"/>
              </a:buClr>
              <a:buSzPts val="1100"/>
              <a:buFont typeface="Arial"/>
              <a:buNone/>
            </a:pPr>
            <a:r>
              <a:t/>
            </a:r>
            <a:endParaRPr sz="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13209cdccb9_0_172"/>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g13209cdccb9_0_172"/>
          <p:cNvSpPr txBox="1"/>
          <p:nvPr/>
        </p:nvSpPr>
        <p:spPr>
          <a:xfrm>
            <a:off x="931263" y="374850"/>
            <a:ext cx="30000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Race Rules</a:t>
            </a:r>
            <a:endParaRPr b="1" i="0" sz="2150" u="none" cap="none" strike="noStrike">
              <a:solidFill>
                <a:schemeClr val="dk1"/>
              </a:solidFill>
              <a:latin typeface="Arial"/>
              <a:ea typeface="Arial"/>
              <a:cs typeface="Arial"/>
              <a:sym typeface="Arial"/>
            </a:endParaRPr>
          </a:p>
        </p:txBody>
      </p:sp>
      <p:sp>
        <p:nvSpPr>
          <p:cNvPr id="343" name="Google Shape;343;g13209cdccb9_0_172"/>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13209cdccb9_0_172"/>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22</a:t>
            </a:r>
            <a:endParaRPr b="1" i="0" sz="1100" u="none" cap="none" strike="noStrike">
              <a:solidFill>
                <a:srgbClr val="000000"/>
              </a:solidFill>
              <a:latin typeface="Arial"/>
              <a:ea typeface="Arial"/>
              <a:cs typeface="Arial"/>
              <a:sym typeface="Arial"/>
            </a:endParaRPr>
          </a:p>
        </p:txBody>
      </p:sp>
      <p:sp>
        <p:nvSpPr>
          <p:cNvPr id="345" name="Google Shape;345;g13209cdccb9_0_172"/>
          <p:cNvSpPr txBox="1"/>
          <p:nvPr/>
        </p:nvSpPr>
        <p:spPr>
          <a:xfrm>
            <a:off x="340900" y="1123125"/>
            <a:ext cx="5936100" cy="56724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1050" u="none" cap="none" strike="noStrike">
                <a:solidFill>
                  <a:srgbClr val="231E1E"/>
                </a:solidFill>
                <a:latin typeface="Arial"/>
                <a:ea typeface="Arial"/>
                <a:cs typeface="Arial"/>
                <a:sym typeface="Arial"/>
              </a:rPr>
              <a:t>Equipment:</a:t>
            </a:r>
            <a:endParaRPr b="1" i="0" sz="1050" u="none" cap="none" strike="noStrike">
              <a:solidFill>
                <a:srgbClr val="231E1E"/>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Helmets must be worn and done up at all times.</a:t>
            </a:r>
            <a:endParaRPr b="1"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1" i="0" lang="en-US" sz="1050" u="none" cap="none" strike="noStrike">
                <a:solidFill>
                  <a:srgbClr val="231E1E"/>
                </a:solidFill>
                <a:latin typeface="Arial"/>
                <a:ea typeface="Arial"/>
                <a:cs typeface="Arial"/>
                <a:sym typeface="Arial"/>
              </a:rPr>
              <a:t>For the </a:t>
            </a:r>
            <a:r>
              <a:rPr b="1" lang="en-US" sz="1050">
                <a:solidFill>
                  <a:srgbClr val="231E1E"/>
                </a:solidFill>
              </a:rPr>
              <a:t>Long route</a:t>
            </a:r>
            <a:r>
              <a:rPr b="0" i="0" lang="en-US" sz="1050" u="none" cap="none" strike="noStrike">
                <a:solidFill>
                  <a:srgbClr val="231E1E"/>
                </a:solidFill>
                <a:latin typeface="Arial"/>
                <a:ea typeface="Arial"/>
                <a:cs typeface="Arial"/>
                <a:sym typeface="Arial"/>
              </a:rPr>
              <a:t>, only road bikes are permitted.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1" i="0" lang="en-US" sz="1050" u="none" cap="none" strike="noStrike">
                <a:solidFill>
                  <a:srgbClr val="231E1E"/>
                </a:solidFill>
                <a:latin typeface="Arial"/>
                <a:ea typeface="Arial"/>
                <a:cs typeface="Arial"/>
                <a:sym typeface="Arial"/>
              </a:rPr>
              <a:t>For the </a:t>
            </a:r>
            <a:r>
              <a:rPr b="1" lang="en-US" sz="1050">
                <a:solidFill>
                  <a:srgbClr val="231E1E"/>
                </a:solidFill>
              </a:rPr>
              <a:t>Medium</a:t>
            </a:r>
            <a:r>
              <a:rPr b="0" i="0" lang="en-US" sz="1050" u="none" cap="none" strike="noStrike">
                <a:solidFill>
                  <a:srgbClr val="231E1E"/>
                </a:solidFill>
                <a:latin typeface="Arial"/>
                <a:ea typeface="Arial"/>
                <a:cs typeface="Arial"/>
                <a:sym typeface="Arial"/>
              </a:rPr>
              <a:t>, road and gravel bikes with drops are allowed.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1" i="0" lang="en-US" sz="1050" u="none" cap="none" strike="noStrike">
                <a:solidFill>
                  <a:srgbClr val="231E1E"/>
                </a:solidFill>
                <a:latin typeface="Arial"/>
                <a:ea typeface="Arial"/>
                <a:cs typeface="Arial"/>
                <a:sym typeface="Arial"/>
              </a:rPr>
              <a:t>For the </a:t>
            </a:r>
            <a:r>
              <a:rPr b="1" lang="en-US" sz="1050">
                <a:solidFill>
                  <a:srgbClr val="231E1E"/>
                </a:solidFill>
              </a:rPr>
              <a:t>Short </a:t>
            </a:r>
            <a:r>
              <a:rPr b="1" i="0" lang="en-US" sz="1050" u="none" cap="none" strike="noStrike">
                <a:solidFill>
                  <a:srgbClr val="231E1E"/>
                </a:solidFill>
                <a:latin typeface="Arial"/>
                <a:ea typeface="Arial"/>
                <a:cs typeface="Arial"/>
                <a:sym typeface="Arial"/>
              </a:rPr>
              <a:t>and Family Ride</a:t>
            </a:r>
            <a:r>
              <a:rPr b="0" i="0" lang="en-US" sz="1050" u="none" cap="none" strike="noStrike">
                <a:solidFill>
                  <a:srgbClr val="231E1E"/>
                </a:solidFill>
                <a:latin typeface="Arial"/>
                <a:ea typeface="Arial"/>
                <a:cs typeface="Arial"/>
                <a:sym typeface="Arial"/>
              </a:rPr>
              <a:t> all bikes are allowed, including mountain bikes, gravel bikes, city bikes, cross bikes, and recumbents. Disc wheels, tri or aero bars are not permitted.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1" i="0" lang="en-US" sz="1050" u="none" cap="none" strike="noStrike">
                <a:solidFill>
                  <a:srgbClr val="231E1E"/>
                </a:solidFill>
                <a:latin typeface="Arial"/>
                <a:ea typeface="Arial"/>
                <a:cs typeface="Arial"/>
                <a:sym typeface="Arial"/>
              </a:rPr>
              <a:t>E-bikes</a:t>
            </a:r>
            <a:r>
              <a:rPr b="0" i="0" lang="en-US" sz="1050" u="none" cap="none" strike="noStrike">
                <a:solidFill>
                  <a:srgbClr val="231E1E"/>
                </a:solidFill>
                <a:latin typeface="Arial"/>
                <a:ea typeface="Arial"/>
                <a:cs typeface="Arial"/>
                <a:sym typeface="Arial"/>
              </a:rPr>
              <a:t> are allowed in all but the </a:t>
            </a:r>
            <a:r>
              <a:rPr lang="en-US" sz="1050">
                <a:solidFill>
                  <a:srgbClr val="231E1E"/>
                </a:solidFill>
              </a:rPr>
              <a:t>Long km route</a:t>
            </a:r>
            <a:r>
              <a:rPr b="0" i="0" lang="en-US" sz="1050" u="none" cap="none" strike="noStrike">
                <a:solidFill>
                  <a:srgbClr val="231E1E"/>
                </a:solidFill>
                <a:latin typeface="Arial"/>
                <a:ea typeface="Arial"/>
                <a:cs typeface="Arial"/>
                <a:sym typeface="Arial"/>
              </a:rPr>
              <a:t>-mile ride, although any cyclist riding an e-bike won’t be ranked in a specific ranking to preserve fairness between participants.</a:t>
            </a:r>
            <a:endParaRPr b="0" i="0" sz="1050" u="none" cap="none" strike="noStrike">
              <a:solidFill>
                <a:srgbClr val="231E1E"/>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0" i="0" sz="1050" u="none" cap="none" strike="noStrike">
              <a:solidFill>
                <a:srgbClr val="231E1E"/>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rPr b="1" i="0" lang="en-US" sz="1050" u="none" cap="none" strike="noStrike">
                <a:solidFill>
                  <a:srgbClr val="231E1E"/>
                </a:solidFill>
                <a:latin typeface="Arial"/>
                <a:ea typeface="Arial"/>
                <a:cs typeface="Arial"/>
                <a:sym typeface="Arial"/>
              </a:rPr>
              <a:t>Rules:</a:t>
            </a:r>
            <a:endParaRPr b="1" i="0" sz="1050" u="none" cap="none" strike="noStrike">
              <a:solidFill>
                <a:srgbClr val="231E1E"/>
              </a:solidFill>
              <a:latin typeface="Arial"/>
              <a:ea typeface="Arial"/>
              <a:cs typeface="Arial"/>
              <a:sym typeface="Arial"/>
            </a:endParaRPr>
          </a:p>
          <a:p>
            <a:pPr indent="0" lvl="0" marL="0" marR="0" rtl="0" algn="l">
              <a:lnSpc>
                <a:spcPct val="115000"/>
              </a:lnSpc>
              <a:spcBef>
                <a:spcPts val="0"/>
              </a:spcBef>
              <a:spcAft>
                <a:spcPts val="0"/>
              </a:spcAft>
              <a:buClr>
                <a:schemeClr val="dk1"/>
              </a:buClr>
              <a:buSzPts val="1100"/>
              <a:buFont typeface="Arial"/>
              <a:buNone/>
            </a:pPr>
            <a:r>
              <a:t/>
            </a:r>
            <a:endParaRPr b="1"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22222"/>
              </a:buClr>
              <a:buSzPts val="1050"/>
              <a:buFont typeface="Arial"/>
              <a:buChar char="●"/>
            </a:pPr>
            <a:r>
              <a:rPr b="0" i="0" lang="en-US" sz="1050" u="none" cap="none" strike="noStrike">
                <a:solidFill>
                  <a:srgbClr val="222222"/>
                </a:solidFill>
                <a:highlight>
                  <a:srgbClr val="FFFFFF"/>
                </a:highlight>
                <a:latin typeface="Arial"/>
                <a:ea typeface="Arial"/>
                <a:cs typeface="Arial"/>
                <a:sym typeface="Arial"/>
              </a:rPr>
              <a:t>Expo &amp;  Team Area Rules: </a:t>
            </a:r>
            <a:r>
              <a:rPr b="1" i="0" lang="en-US" sz="1050" u="none" cap="none" strike="noStrike">
                <a:solidFill>
                  <a:srgbClr val="222222"/>
                </a:solidFill>
                <a:highlight>
                  <a:srgbClr val="FFFFFF"/>
                </a:highlight>
                <a:latin typeface="Arial"/>
                <a:ea typeface="Arial"/>
                <a:cs typeface="Arial"/>
                <a:sym typeface="Arial"/>
              </a:rPr>
              <a:t>No Alcohol</a:t>
            </a:r>
            <a:r>
              <a:rPr b="0" i="0" lang="en-US" sz="1050" u="none" cap="none" strike="noStrike">
                <a:solidFill>
                  <a:srgbClr val="222222"/>
                </a:solidFill>
                <a:highlight>
                  <a:srgbClr val="FFFFFF"/>
                </a:highlight>
                <a:latin typeface="Arial"/>
                <a:ea typeface="Arial"/>
                <a:cs typeface="Arial"/>
                <a:sym typeface="Arial"/>
              </a:rPr>
              <a:t> can be brought into the Festival Area.  No coolers will be allowed in the expo area but coolers are permitted in the team area.</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From the start to the finish of this event that uses the public highway, all participants will be expected to adhere to all briefings/information given in communications shared in advance of the event, briefings given on the day (which may supersede previous information if there have been any changes), and also to the Human Race cycling code, which includes the following:</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1" i="0" lang="en-US" sz="1050" u="none" cap="none" strike="noStrike">
                <a:solidFill>
                  <a:srgbClr val="231E1E"/>
                </a:solidFill>
                <a:latin typeface="Arial"/>
                <a:ea typeface="Arial"/>
                <a:cs typeface="Arial"/>
                <a:sym typeface="Arial"/>
              </a:rPr>
              <a:t>Unless otherwise or expressly stated, the roads should always be considered as open to traffic (even if road signs suggest they may be shut) and you must ride accordingly as local access traffic may still use closed roads. Please obey all Highway Code rules and road regulations at all times.</a:t>
            </a:r>
            <a:endParaRPr b="1" i="0" sz="1050" u="none" cap="none" strike="noStrike">
              <a:solidFill>
                <a:srgbClr val="231E1E"/>
              </a:solidFill>
              <a:latin typeface="Arial"/>
              <a:ea typeface="Arial"/>
              <a:cs typeface="Arial"/>
              <a:sym typeface="Arial"/>
            </a:endParaRPr>
          </a:p>
          <a:p>
            <a:pPr indent="0" lvl="0" marL="0" marR="0" rtl="0" algn="l">
              <a:lnSpc>
                <a:spcPct val="115000"/>
              </a:lnSpc>
              <a:spcBef>
                <a:spcPts val="1200"/>
              </a:spcBef>
              <a:spcAft>
                <a:spcPts val="0"/>
              </a:spcAft>
              <a:buClr>
                <a:srgbClr val="000000"/>
              </a:buClr>
              <a:buSzPts val="1050"/>
              <a:buFont typeface="Arial"/>
              <a:buNone/>
            </a:pPr>
            <a:r>
              <a:rPr b="1" i="0" lang="en-US" sz="1050" u="none" cap="none" strike="noStrike">
                <a:solidFill>
                  <a:srgbClr val="231E1E"/>
                </a:solidFill>
                <a:latin typeface="Arial"/>
                <a:ea typeface="Arial"/>
                <a:cs typeface="Arial"/>
                <a:sym typeface="Arial"/>
              </a:rPr>
              <a:t>NOTE: </a:t>
            </a:r>
            <a:r>
              <a:rPr b="0" i="0" lang="en-US" sz="1050" u="none" cap="none" strike="noStrike">
                <a:solidFill>
                  <a:srgbClr val="231E1E"/>
                </a:solidFill>
                <a:latin typeface="Arial"/>
                <a:ea typeface="Arial"/>
                <a:cs typeface="Arial"/>
                <a:sym typeface="Arial"/>
              </a:rPr>
              <a:t>We reserve the right to terminate participation on health and safety grounds. This includes, but is not limited to, the re-direction or closure of sections of the route due to events outside our control, rider route progress, or in the event of severe weather conditions.</a:t>
            </a:r>
            <a:endParaRPr b="0" i="0" sz="1050" u="none" cap="none" strike="noStrike">
              <a:solidFill>
                <a:srgbClr val="231E1E"/>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1050"/>
              <a:buFont typeface="Arial"/>
              <a:buNone/>
            </a:pPr>
            <a:r>
              <a:t/>
            </a:r>
            <a:endParaRPr b="0" i="0" sz="1050" u="none" cap="none" strike="noStrike">
              <a:solidFill>
                <a:srgbClr val="000000"/>
              </a:solidFill>
              <a:latin typeface="Arial"/>
              <a:ea typeface="Arial"/>
              <a:cs typeface="Arial"/>
              <a:sym typeface="Arial"/>
            </a:endParaRPr>
          </a:p>
        </p:txBody>
      </p:sp>
      <p:pic>
        <p:nvPicPr>
          <p:cNvPr id="346" name="Google Shape;346;g13209cdccb9_0_172"/>
          <p:cNvPicPr preferRelativeResize="0"/>
          <p:nvPr/>
        </p:nvPicPr>
        <p:blipFill>
          <a:blip r:embed="rId3">
            <a:alphaModFix/>
          </a:blip>
          <a:stretch>
            <a:fillRect/>
          </a:stretch>
        </p:blipFill>
        <p:spPr>
          <a:xfrm>
            <a:off x="0" y="8162843"/>
            <a:ext cx="6857999" cy="98115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1862eb4737_0_1"/>
          <p:cNvSpPr/>
          <p:nvPr/>
        </p:nvSpPr>
        <p:spPr>
          <a:xfrm>
            <a:off x="0" y="7210100"/>
            <a:ext cx="6858000" cy="1934100"/>
          </a:xfrm>
          <a:prstGeom prst="rect">
            <a:avLst/>
          </a:prstGeom>
          <a:gradFill>
            <a:gsLst>
              <a:gs pos="0">
                <a:schemeClr val="lt1"/>
              </a:gs>
              <a:gs pos="52000">
                <a:srgbClr val="F1FB84"/>
              </a:gs>
              <a:gs pos="76000">
                <a:srgbClr val="F8F442"/>
              </a:gs>
              <a:gs pos="100000">
                <a:srgbClr val="FFED00"/>
              </a:gs>
            </a:gsLst>
            <a:lin ang="5400700" scaled="0"/>
          </a:gra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11862eb4737_0_1"/>
          <p:cNvSpPr/>
          <p:nvPr/>
        </p:nvSpPr>
        <p:spPr>
          <a:xfrm>
            <a:off x="0" y="382650"/>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11862eb4737_0_1"/>
          <p:cNvSpPr txBox="1"/>
          <p:nvPr/>
        </p:nvSpPr>
        <p:spPr>
          <a:xfrm>
            <a:off x="931278" y="374850"/>
            <a:ext cx="3745500" cy="48240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rgbClr val="000000"/>
              </a:buClr>
              <a:buSzPts val="2150"/>
              <a:buFont typeface="Arial"/>
              <a:buNone/>
            </a:pPr>
            <a:r>
              <a:rPr b="1" i="0" lang="en-US" sz="2150" u="none" cap="none" strike="noStrike">
                <a:solidFill>
                  <a:schemeClr val="dk1"/>
                </a:solidFill>
                <a:latin typeface="Arial"/>
                <a:ea typeface="Arial"/>
                <a:cs typeface="Arial"/>
                <a:sym typeface="Arial"/>
              </a:rPr>
              <a:t>Race Rules (continued)</a:t>
            </a:r>
            <a:endParaRPr b="1" i="0" sz="2150" u="none" cap="none" strike="noStrike">
              <a:solidFill>
                <a:schemeClr val="dk1"/>
              </a:solidFill>
              <a:latin typeface="Arial"/>
              <a:ea typeface="Arial"/>
              <a:cs typeface="Arial"/>
              <a:sym typeface="Arial"/>
            </a:endParaRPr>
          </a:p>
        </p:txBody>
      </p:sp>
      <p:sp>
        <p:nvSpPr>
          <p:cNvPr id="354" name="Google Shape;354;g11862eb4737_0_1"/>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g11862eb4737_0_1"/>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23</a:t>
            </a:r>
            <a:endParaRPr b="1" i="0" sz="1100" u="none" cap="none" strike="noStrike">
              <a:solidFill>
                <a:srgbClr val="000000"/>
              </a:solidFill>
              <a:latin typeface="Arial"/>
              <a:ea typeface="Arial"/>
              <a:cs typeface="Arial"/>
              <a:sym typeface="Arial"/>
            </a:endParaRPr>
          </a:p>
        </p:txBody>
      </p:sp>
      <p:sp>
        <p:nvSpPr>
          <p:cNvPr id="356" name="Google Shape;356;g11862eb4737_0_1"/>
          <p:cNvSpPr txBox="1"/>
          <p:nvPr/>
        </p:nvSpPr>
        <p:spPr>
          <a:xfrm>
            <a:off x="114300" y="917400"/>
            <a:ext cx="6486600" cy="76215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1100"/>
              <a:buFont typeface="Arial"/>
              <a:buNone/>
            </a:pPr>
            <a:r>
              <a:rPr b="1" i="0" lang="en-US" sz="1200" u="none" cap="none" strike="noStrike">
                <a:solidFill>
                  <a:srgbClr val="231E1E"/>
                </a:solidFill>
                <a:latin typeface="Arial"/>
                <a:ea typeface="Arial"/>
                <a:cs typeface="Arial"/>
                <a:sym typeface="Arial"/>
              </a:rPr>
              <a:t>Code of Conduct:</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You are requested to ride at a maximum 2 abreast at any time. Single file riding is mandatory when double white line systems are in operation on the roads.</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Unless required during a safe overtaking procedure you should not cross the centre line whilst riding, and should make sure, particularly on descents, that you slow down sufficiently to be able to make a turn onto a side road without having to cross onto the ‘wrong’ side of the road.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Obey all directions from police, traffic control personnel or course workers. Riders MUST give way to emergency vehicles. Where the route has a delineated lane closure (e.g. cones), crossing into the non-delineated lane is strictly prohibited.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Look for obstacles, ride safely and predictably. Don’t swerve and weave, keep your head up, and ride in single file when possible. Please be aware of and exercise good road riding etiquette.</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Riders will be assigned to a start corral based on the anticipated average speed provided at registration. Riders will not be allowed to move forward into a faster corral, but will be allowed to move into a slower corral.</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always remain aware of your fellow participants and all other road users (including motor vehicles, other cyclists, horse riders and pedestrians) and ensure you always leave sufficient space / give way where required.</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always indicate &amp; signal your intention to stop or change direction, including at junctions.</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also take note of any specific event signage which has been erected for the event as this will be in place for your safety and to warn you of what is approaching– HOWEVER these will not and cannot highlight every risk and so you must remain alert &amp; maintain an awareness of your surroundings at all times.</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You should remain in control and ride according to your ability as well as the road conditions / environment. So think and look ahead to look out for any potential obstacles / risks coming up. This may include hidden dips and obstacles / hazards around corners – if you cannot see a good way along the road ahead of you or around a corner then slow down accordingly so you can respond / react if necessary. </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do not pass through any red traffic lights without using extreme caution, if directed please slow down as requested. Similarly keep a keen lookout at pedestrian crossings to those wishing to use them.</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look out for and observe all Highways signage relating to descents, bends, general road regulations, cattle guards and other hazards.</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Please note that we reserve the right to terminate your participation if you fail to comply with any of the above, or are seen to be riding dangerously.</a:t>
            </a:r>
            <a:endParaRPr sz="1050">
              <a:solidFill>
                <a:srgbClr val="231E1E"/>
              </a:solidFil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Cut Off Times: For course management and road safety, a cut off time will be established for the </a:t>
            </a:r>
            <a:r>
              <a:rPr lang="en-US" sz="1050">
                <a:solidFill>
                  <a:srgbClr val="231E1E"/>
                </a:solidFill>
              </a:rPr>
              <a:t>Long</a:t>
            </a:r>
            <a:r>
              <a:rPr b="0" i="0" lang="en-US" sz="1050" u="none" cap="none" strike="noStrike">
                <a:solidFill>
                  <a:srgbClr val="231E1E"/>
                </a:solidFill>
                <a:latin typeface="Arial"/>
                <a:ea typeface="Arial"/>
                <a:cs typeface="Arial"/>
                <a:sym typeface="Arial"/>
              </a:rPr>
              <a:t> route.  Riders outside of this time will be re-routed to the </a:t>
            </a:r>
            <a:r>
              <a:rPr lang="en-US" sz="1050">
                <a:solidFill>
                  <a:srgbClr val="231E1E"/>
                </a:solidFill>
              </a:rPr>
              <a:t>medium </a:t>
            </a:r>
            <a:r>
              <a:rPr b="0" i="0" lang="en-US" sz="1050" u="none" cap="none" strike="noStrike">
                <a:solidFill>
                  <a:srgbClr val="231E1E"/>
                </a:solidFill>
                <a:latin typeface="Arial"/>
                <a:ea typeface="Arial"/>
                <a:cs typeface="Arial"/>
                <a:sym typeface="Arial"/>
              </a:rPr>
              <a:t>course, your distance will be changed automatically to the </a:t>
            </a:r>
            <a:r>
              <a:rPr lang="en-US" sz="1050">
                <a:solidFill>
                  <a:srgbClr val="231E1E"/>
                </a:solidFill>
              </a:rPr>
              <a:t>medium</a:t>
            </a:r>
            <a:r>
              <a:rPr b="0" i="0" lang="en-US" sz="1050" u="none" cap="none" strike="noStrike">
                <a:solidFill>
                  <a:srgbClr val="231E1E"/>
                </a:solidFill>
                <a:latin typeface="Arial"/>
                <a:ea typeface="Arial"/>
                <a:cs typeface="Arial"/>
                <a:sym typeface="Arial"/>
              </a:rPr>
              <a:t> </a:t>
            </a:r>
            <a:r>
              <a:rPr lang="en-US" sz="1050">
                <a:solidFill>
                  <a:srgbClr val="231E1E"/>
                </a:solidFill>
              </a:rPr>
              <a:t>km</a:t>
            </a:r>
            <a:r>
              <a:rPr b="0" i="0" lang="en-US" sz="1050" u="none" cap="none" strike="noStrike">
                <a:solidFill>
                  <a:srgbClr val="231E1E"/>
                </a:solidFill>
                <a:latin typeface="Arial"/>
                <a:ea typeface="Arial"/>
                <a:cs typeface="Arial"/>
                <a:sym typeface="Arial"/>
              </a:rPr>
              <a:t> ride and your time will reflect your finish time for the </a:t>
            </a:r>
            <a:r>
              <a:rPr lang="en-US" sz="1050">
                <a:solidFill>
                  <a:srgbClr val="231E1E"/>
                </a:solidFill>
              </a:rPr>
              <a:t>Medium km</a:t>
            </a:r>
            <a:r>
              <a:rPr b="0" i="0" lang="en-US" sz="1050" u="none" cap="none" strike="noStrike">
                <a:solidFill>
                  <a:srgbClr val="231E1E"/>
                </a:solidFill>
                <a:latin typeface="Arial"/>
                <a:ea typeface="Arial"/>
                <a:cs typeface="Arial"/>
                <a:sym typeface="Arial"/>
              </a:rPr>
              <a:t> distance. There is no outside support allowed for the entirety of the ride.</a:t>
            </a:r>
            <a:endParaRPr b="0" i="0" sz="1050" u="none" cap="none" strike="noStrike">
              <a:solidFill>
                <a:srgbClr val="231E1E"/>
              </a:solidFill>
              <a:latin typeface="Arial"/>
              <a:ea typeface="Arial"/>
              <a:cs typeface="Arial"/>
              <a:sym typeface="Arial"/>
            </a:endParaRPr>
          </a:p>
          <a:p>
            <a:pPr indent="-295275" lvl="0" marL="457200" marR="0" rtl="0" algn="l">
              <a:lnSpc>
                <a:spcPct val="115000"/>
              </a:lnSpc>
              <a:spcBef>
                <a:spcPts val="0"/>
              </a:spcBef>
              <a:spcAft>
                <a:spcPts val="0"/>
              </a:spcAft>
              <a:buClr>
                <a:srgbClr val="231E1E"/>
              </a:buClr>
              <a:buSzPts val="1050"/>
              <a:buFont typeface="Arial"/>
              <a:buChar char="●"/>
            </a:pPr>
            <a:r>
              <a:rPr b="0" i="0" lang="en-US" sz="1050" u="none" cap="none" strike="noStrike">
                <a:solidFill>
                  <a:srgbClr val="231E1E"/>
                </a:solidFill>
                <a:latin typeface="Arial"/>
                <a:ea typeface="Arial"/>
                <a:cs typeface="Arial"/>
                <a:sym typeface="Arial"/>
              </a:rPr>
              <a:t>The event organizers reserve the right to refuse entry into the event if any of the above rules are violated by a participant. </a:t>
            </a:r>
            <a:endParaRPr b="1" i="0" sz="1050" u="none" cap="none" strike="noStrike">
              <a:solidFill>
                <a:srgbClr val="231E1E"/>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116aaf0c1eb_0_20"/>
          <p:cNvSpPr txBox="1"/>
          <p:nvPr>
            <p:ph idx="1" type="body"/>
          </p:nvPr>
        </p:nvSpPr>
        <p:spPr>
          <a:xfrm>
            <a:off x="199825" y="1217100"/>
            <a:ext cx="6027000" cy="2819400"/>
          </a:xfrm>
          <a:prstGeom prst="rect">
            <a:avLst/>
          </a:prstGeom>
          <a:noFill/>
          <a:ln>
            <a:noFill/>
          </a:ln>
        </p:spPr>
        <p:txBody>
          <a:bodyPr anchorCtr="0" anchor="t" bIns="45700" lIns="91425" spcFirstLastPara="1" rIns="91425" wrap="square" tIns="45700">
            <a:normAutofit fontScale="55000" lnSpcReduction="10000"/>
          </a:bodyPr>
          <a:lstStyle/>
          <a:p>
            <a:pPr indent="0" lvl="0" marL="0" rtl="0" algn="l">
              <a:lnSpc>
                <a:spcPct val="115000"/>
              </a:lnSpc>
              <a:spcBef>
                <a:spcPts val="0"/>
              </a:spcBef>
              <a:spcAft>
                <a:spcPts val="0"/>
              </a:spcAft>
              <a:buClr>
                <a:schemeClr val="dk1"/>
              </a:buClr>
              <a:buSzPct val="61111"/>
              <a:buFont typeface="Arial"/>
              <a:buNone/>
            </a:pPr>
            <a:r>
              <a:rPr b="1" lang="en-US"/>
              <a:t>BE A PART OF THE ACTION!</a:t>
            </a:r>
            <a:endParaRPr b="1"/>
          </a:p>
          <a:p>
            <a:pPr indent="0" lvl="0" marL="0" rtl="0" algn="l">
              <a:lnSpc>
                <a:spcPct val="115000"/>
              </a:lnSpc>
              <a:spcBef>
                <a:spcPts val="0"/>
              </a:spcBef>
              <a:spcAft>
                <a:spcPts val="0"/>
              </a:spcAft>
              <a:buClr>
                <a:schemeClr val="dk1"/>
              </a:buClr>
              <a:buSzPct val="61111"/>
              <a:buFont typeface="Arial"/>
              <a:buNone/>
            </a:pPr>
            <a:r>
              <a:t/>
            </a:r>
            <a:endParaRPr b="1"/>
          </a:p>
          <a:p>
            <a:pPr indent="0" lvl="0" marL="0" rtl="0" algn="l">
              <a:lnSpc>
                <a:spcPct val="115000"/>
              </a:lnSpc>
              <a:spcBef>
                <a:spcPts val="0"/>
              </a:spcBef>
              <a:spcAft>
                <a:spcPts val="0"/>
              </a:spcAft>
              <a:buClr>
                <a:schemeClr val="dk1"/>
              </a:buClr>
              <a:buSzPct val="61111"/>
              <a:buFont typeface="Arial"/>
              <a:buNone/>
            </a:pPr>
            <a:r>
              <a:rPr b="1" lang="en-US"/>
              <a:t>Volunteers play a crucial role in hosting major events like L’Etape. Join us in making this a world class event by signing up to be a part of our volunteer team.</a:t>
            </a:r>
            <a:endParaRPr b="1"/>
          </a:p>
          <a:p>
            <a:pPr indent="0" lvl="0" marL="0" rtl="0" algn="l">
              <a:lnSpc>
                <a:spcPct val="115000"/>
              </a:lnSpc>
              <a:spcBef>
                <a:spcPts val="0"/>
              </a:spcBef>
              <a:spcAft>
                <a:spcPts val="0"/>
              </a:spcAft>
              <a:buClr>
                <a:schemeClr val="dk1"/>
              </a:buClr>
              <a:buSzPct val="61111"/>
              <a:buFont typeface="Arial"/>
              <a:buNone/>
            </a:pPr>
            <a:r>
              <a:t/>
            </a:r>
            <a:endParaRPr b="1"/>
          </a:p>
          <a:p>
            <a:pPr indent="0" lvl="0" marL="0" rtl="0" algn="l">
              <a:lnSpc>
                <a:spcPct val="115000"/>
              </a:lnSpc>
              <a:spcBef>
                <a:spcPts val="0"/>
              </a:spcBef>
              <a:spcAft>
                <a:spcPts val="0"/>
              </a:spcAft>
              <a:buSzPct val="61111"/>
              <a:buNone/>
            </a:pPr>
            <a:r>
              <a:rPr b="1" lang="en-US" u="sng">
                <a:solidFill>
                  <a:schemeClr val="hlink"/>
                </a:solidFill>
                <a:hlinkClick r:id="rId3"/>
              </a:rPr>
              <a:t>Sign up here!</a:t>
            </a:r>
            <a:r>
              <a:rPr b="1" lang="en-US"/>
              <a:t> </a:t>
            </a:r>
            <a:endParaRPr b="1"/>
          </a:p>
          <a:p>
            <a:pPr indent="0" lvl="0" marL="0" rtl="0" algn="l">
              <a:lnSpc>
                <a:spcPct val="115000"/>
              </a:lnSpc>
              <a:spcBef>
                <a:spcPts val="0"/>
              </a:spcBef>
              <a:spcAft>
                <a:spcPts val="0"/>
              </a:spcAft>
              <a:buClr>
                <a:schemeClr val="dk1"/>
              </a:buClr>
              <a:buSzPct val="61111"/>
              <a:buFont typeface="Arial"/>
              <a:buNone/>
            </a:pPr>
            <a:r>
              <a:t/>
            </a:r>
            <a:endParaRPr b="1"/>
          </a:p>
          <a:p>
            <a:pPr indent="0" lvl="0" marL="0" rtl="0" algn="l">
              <a:lnSpc>
                <a:spcPct val="115000"/>
              </a:lnSpc>
              <a:spcBef>
                <a:spcPts val="0"/>
              </a:spcBef>
              <a:spcAft>
                <a:spcPts val="0"/>
              </a:spcAft>
              <a:buClr>
                <a:schemeClr val="dk1"/>
              </a:buClr>
              <a:buSzPct val="74324"/>
              <a:buFont typeface="Arial"/>
              <a:buNone/>
            </a:pPr>
            <a:r>
              <a:rPr b="1" lang="en-US" sz="1480"/>
              <a:t>We have a great range of volunteer opportunities available.  Here are some great reasons to join our volunteer team:</a:t>
            </a:r>
            <a:endParaRPr b="1" sz="1480"/>
          </a:p>
          <a:p>
            <a:pPr indent="0" lvl="0" marL="0" rtl="0" algn="l">
              <a:lnSpc>
                <a:spcPct val="115000"/>
              </a:lnSpc>
              <a:spcBef>
                <a:spcPts val="0"/>
              </a:spcBef>
              <a:spcAft>
                <a:spcPts val="0"/>
              </a:spcAft>
              <a:buClr>
                <a:schemeClr val="dk1"/>
              </a:buClr>
              <a:buSzPct val="74324"/>
              <a:buFont typeface="Arial"/>
              <a:buNone/>
            </a:pPr>
            <a:r>
              <a:rPr b="1" lang="en-US" sz="1480"/>
              <a:t>-Meet new people</a:t>
            </a:r>
            <a:endParaRPr b="1" sz="1480"/>
          </a:p>
          <a:p>
            <a:pPr indent="0" lvl="0" marL="0" rtl="0" algn="l">
              <a:lnSpc>
                <a:spcPct val="115000"/>
              </a:lnSpc>
              <a:spcBef>
                <a:spcPts val="0"/>
              </a:spcBef>
              <a:spcAft>
                <a:spcPts val="0"/>
              </a:spcAft>
              <a:buClr>
                <a:schemeClr val="dk1"/>
              </a:buClr>
              <a:buSzPct val="74324"/>
              <a:buFont typeface="Arial"/>
              <a:buNone/>
            </a:pPr>
            <a:r>
              <a:rPr b="1" lang="en-US" sz="1480"/>
              <a:t>-Help cyclists achieve their goals</a:t>
            </a:r>
            <a:endParaRPr b="1" sz="1480"/>
          </a:p>
          <a:p>
            <a:pPr indent="0" lvl="0" marL="0" rtl="0" algn="l">
              <a:lnSpc>
                <a:spcPct val="115000"/>
              </a:lnSpc>
              <a:spcBef>
                <a:spcPts val="0"/>
              </a:spcBef>
              <a:spcAft>
                <a:spcPts val="0"/>
              </a:spcAft>
              <a:buClr>
                <a:schemeClr val="dk1"/>
              </a:buClr>
              <a:buSzPct val="74324"/>
              <a:buFont typeface="Arial"/>
              <a:buNone/>
            </a:pPr>
            <a:r>
              <a:rPr b="1" lang="en-US" sz="1480"/>
              <a:t>-Enjoy the energy of a great outdoor event in YOUR city</a:t>
            </a:r>
            <a:endParaRPr b="1" sz="1480"/>
          </a:p>
          <a:p>
            <a:pPr indent="0" lvl="0" marL="0" rtl="0" algn="l">
              <a:lnSpc>
                <a:spcPct val="115000"/>
              </a:lnSpc>
              <a:spcBef>
                <a:spcPts val="0"/>
              </a:spcBef>
              <a:spcAft>
                <a:spcPts val="0"/>
              </a:spcAft>
              <a:buClr>
                <a:schemeClr val="dk1"/>
              </a:buClr>
              <a:buSzPct val="74324"/>
              <a:buFont typeface="Arial"/>
              <a:buNone/>
            </a:pPr>
            <a:r>
              <a:rPr b="1" lang="en-US" sz="1480"/>
              <a:t>-Be a part of the excitement the L’Étape race experience offers</a:t>
            </a:r>
            <a:endParaRPr b="1" sz="1480"/>
          </a:p>
          <a:p>
            <a:pPr indent="0" lvl="0" marL="0" rtl="0" algn="l">
              <a:lnSpc>
                <a:spcPct val="115000"/>
              </a:lnSpc>
              <a:spcBef>
                <a:spcPts val="0"/>
              </a:spcBef>
              <a:spcAft>
                <a:spcPts val="0"/>
              </a:spcAft>
              <a:buSzPct val="61111"/>
              <a:buNone/>
            </a:pPr>
            <a:r>
              <a:t/>
            </a:r>
            <a:endParaRPr b="1"/>
          </a:p>
          <a:p>
            <a:pPr indent="0" lvl="0" marL="0" rtl="0" algn="l">
              <a:lnSpc>
                <a:spcPct val="115000"/>
              </a:lnSpc>
              <a:spcBef>
                <a:spcPts val="0"/>
              </a:spcBef>
              <a:spcAft>
                <a:spcPts val="0"/>
              </a:spcAft>
              <a:buClr>
                <a:schemeClr val="dk1"/>
              </a:buClr>
              <a:buSzPct val="61111"/>
              <a:buFont typeface="Arial"/>
              <a:buNone/>
            </a:pPr>
            <a:r>
              <a:t/>
            </a:r>
            <a:endParaRPr b="1"/>
          </a:p>
          <a:p>
            <a:pPr indent="0" lvl="0" marL="0" rtl="0" algn="l">
              <a:lnSpc>
                <a:spcPct val="115000"/>
              </a:lnSpc>
              <a:spcBef>
                <a:spcPts val="0"/>
              </a:spcBef>
              <a:spcAft>
                <a:spcPts val="0"/>
              </a:spcAft>
              <a:buSzPct val="61111"/>
              <a:buNone/>
            </a:pPr>
            <a:r>
              <a:rPr b="1" lang="en-US"/>
              <a:t>Contact Mandy Costache, Volunteer Director at man</a:t>
            </a:r>
            <a:r>
              <a:rPr b="1" lang="en-US"/>
              <a:t>dy@mbevents.ca</a:t>
            </a:r>
            <a:endParaRPr b="1"/>
          </a:p>
          <a:p>
            <a:pPr indent="0" lvl="0" marL="0" rtl="0" algn="l">
              <a:lnSpc>
                <a:spcPct val="115000"/>
              </a:lnSpc>
              <a:spcBef>
                <a:spcPts val="0"/>
              </a:spcBef>
              <a:spcAft>
                <a:spcPts val="0"/>
              </a:spcAft>
              <a:buSzPct val="100000"/>
              <a:buNone/>
            </a:pPr>
            <a:r>
              <a:t/>
            </a:r>
            <a:endParaRPr b="1"/>
          </a:p>
          <a:p>
            <a:pPr indent="0" lvl="0" marL="0" rtl="0" algn="l">
              <a:lnSpc>
                <a:spcPct val="90000"/>
              </a:lnSpc>
              <a:spcBef>
                <a:spcPts val="750"/>
              </a:spcBef>
              <a:spcAft>
                <a:spcPts val="1200"/>
              </a:spcAft>
              <a:buSzPct val="100000"/>
              <a:buNone/>
            </a:pPr>
            <a:r>
              <a:t/>
            </a:r>
            <a:endParaRPr/>
          </a:p>
        </p:txBody>
      </p:sp>
      <p:sp>
        <p:nvSpPr>
          <p:cNvPr id="362" name="Google Shape;362;g116aaf0c1eb_0_20"/>
          <p:cNvSpPr/>
          <p:nvPr/>
        </p:nvSpPr>
        <p:spPr>
          <a:xfrm>
            <a:off x="2181300" y="638175"/>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3" name="Google Shape;363;g116aaf0c1eb_0_20"/>
          <p:cNvSpPr txBox="1"/>
          <p:nvPr>
            <p:ph type="title"/>
          </p:nvPr>
        </p:nvSpPr>
        <p:spPr>
          <a:xfrm>
            <a:off x="4924625" y="476776"/>
            <a:ext cx="1709700" cy="789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1800"/>
              <a:buNone/>
            </a:pPr>
            <a:r>
              <a:rPr b="1" lang="en-US" sz="2150"/>
              <a:t>Volunteer</a:t>
            </a:r>
            <a:endParaRPr b="1" sz="2150"/>
          </a:p>
        </p:txBody>
      </p:sp>
      <p:pic>
        <p:nvPicPr>
          <p:cNvPr id="364" name="Google Shape;364;g116aaf0c1eb_0_20"/>
          <p:cNvPicPr preferRelativeResize="0"/>
          <p:nvPr/>
        </p:nvPicPr>
        <p:blipFill rotWithShape="1">
          <a:blip r:embed="rId4">
            <a:alphaModFix/>
          </a:blip>
          <a:srcRect b="79" l="0" r="0" t="69"/>
          <a:stretch/>
        </p:blipFill>
        <p:spPr>
          <a:xfrm>
            <a:off x="-707750" y="4148625"/>
            <a:ext cx="4453800" cy="2964300"/>
          </a:xfrm>
          <a:prstGeom prst="parallelogram">
            <a:avLst>
              <a:gd fmla="val 25000" name="adj"/>
            </a:avLst>
          </a:prstGeom>
          <a:noFill/>
          <a:ln>
            <a:noFill/>
          </a:ln>
        </p:spPr>
      </p:pic>
      <p:pic>
        <p:nvPicPr>
          <p:cNvPr id="365" name="Google Shape;365;g116aaf0c1eb_0_20"/>
          <p:cNvPicPr preferRelativeResize="0"/>
          <p:nvPr/>
        </p:nvPicPr>
        <p:blipFill rotWithShape="1">
          <a:blip r:embed="rId5">
            <a:alphaModFix/>
          </a:blip>
          <a:srcRect b="79" l="0" r="0" t="69"/>
          <a:stretch/>
        </p:blipFill>
        <p:spPr>
          <a:xfrm>
            <a:off x="2812875" y="4935900"/>
            <a:ext cx="4453800" cy="2964300"/>
          </a:xfrm>
          <a:prstGeom prst="parallelogram">
            <a:avLst>
              <a:gd fmla="val 25000" name="adj"/>
            </a:avLst>
          </a:prstGeom>
          <a:noFill/>
          <a:ln>
            <a:noFill/>
          </a:ln>
        </p:spPr>
      </p:pic>
      <p:sp>
        <p:nvSpPr>
          <p:cNvPr id="366" name="Google Shape;366;g116aaf0c1eb_0_20"/>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7" name="Google Shape;367;g116aaf0c1eb_0_20"/>
          <p:cNvSpPr txBox="1"/>
          <p:nvPr/>
        </p:nvSpPr>
        <p:spPr>
          <a:xfrm>
            <a:off x="6523175" y="103950"/>
            <a:ext cx="5046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24</a:t>
            </a:r>
            <a:endParaRPr b="1" i="0" sz="11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100"/>
              <a:buFont typeface="Arial"/>
              <a:buNone/>
            </a:pPr>
            <a:r>
              <a:t/>
            </a:r>
            <a:endParaRPr b="1" i="0" sz="1100" u="none" cap="none" strike="noStrike">
              <a:solidFill>
                <a:srgbClr val="000000"/>
              </a:solidFill>
              <a:latin typeface="Arial"/>
              <a:ea typeface="Arial"/>
              <a:cs typeface="Arial"/>
              <a:sym typeface="Arial"/>
            </a:endParaRPr>
          </a:p>
        </p:txBody>
      </p:sp>
      <p:pic>
        <p:nvPicPr>
          <p:cNvPr id="368" name="Google Shape;368;g116aaf0c1eb_0_20"/>
          <p:cNvPicPr preferRelativeResize="0"/>
          <p:nvPr/>
        </p:nvPicPr>
        <p:blipFill>
          <a:blip r:embed="rId6">
            <a:alphaModFix/>
          </a:blip>
          <a:stretch>
            <a:fillRect/>
          </a:stretch>
        </p:blipFill>
        <p:spPr>
          <a:xfrm>
            <a:off x="0" y="8162843"/>
            <a:ext cx="6857999" cy="98115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g1143175c7e1_0_43"/>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g1143175c7e1_0_43"/>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25</a:t>
            </a:r>
            <a:endParaRPr b="1" i="0" sz="1100" u="none" cap="none" strike="noStrike">
              <a:solidFill>
                <a:srgbClr val="000000"/>
              </a:solidFill>
              <a:latin typeface="Arial"/>
              <a:ea typeface="Arial"/>
              <a:cs typeface="Arial"/>
              <a:sym typeface="Arial"/>
            </a:endParaRPr>
          </a:p>
        </p:txBody>
      </p:sp>
      <p:pic>
        <p:nvPicPr>
          <p:cNvPr id="375" name="Google Shape;375;g1143175c7e1_0_43"/>
          <p:cNvPicPr preferRelativeResize="0"/>
          <p:nvPr/>
        </p:nvPicPr>
        <p:blipFill>
          <a:blip r:embed="rId3">
            <a:alphaModFix/>
          </a:blip>
          <a:stretch>
            <a:fillRect/>
          </a:stretch>
        </p:blipFill>
        <p:spPr>
          <a:xfrm>
            <a:off x="110700" y="520325"/>
            <a:ext cx="6478281" cy="83812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sp>
        <p:nvSpPr>
          <p:cNvPr id="380" name="Google Shape;380;gfdbd320684_0_1"/>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1" name="Google Shape;381;gfdbd320684_0_1"/>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26</a:t>
            </a:r>
            <a:endParaRPr b="1" i="0" sz="1100" u="none" cap="none" strike="noStrike">
              <a:solidFill>
                <a:srgbClr val="000000"/>
              </a:solidFill>
              <a:latin typeface="Arial"/>
              <a:ea typeface="Arial"/>
              <a:cs typeface="Arial"/>
              <a:sym typeface="Arial"/>
            </a:endParaRPr>
          </a:p>
        </p:txBody>
      </p:sp>
      <p:pic>
        <p:nvPicPr>
          <p:cNvPr id="382" name="Google Shape;382;gfdbd320684_0_1"/>
          <p:cNvPicPr preferRelativeResize="0"/>
          <p:nvPr/>
        </p:nvPicPr>
        <p:blipFill>
          <a:blip r:embed="rId3">
            <a:alphaModFix/>
          </a:blip>
          <a:stretch>
            <a:fillRect/>
          </a:stretch>
        </p:blipFill>
        <p:spPr>
          <a:xfrm>
            <a:off x="152400" y="610350"/>
            <a:ext cx="6478281" cy="838125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id="387" name="Google Shape;387;gfdbd320684_0_7"/>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fdbd320684_0_7"/>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27</a:t>
            </a:r>
            <a:endParaRPr b="1" i="0" sz="1100" u="none" cap="none" strike="noStrike">
              <a:solidFill>
                <a:srgbClr val="000000"/>
              </a:solidFill>
              <a:latin typeface="Arial"/>
              <a:ea typeface="Arial"/>
              <a:cs typeface="Arial"/>
              <a:sym typeface="Arial"/>
            </a:endParaRPr>
          </a:p>
        </p:txBody>
      </p:sp>
      <p:pic>
        <p:nvPicPr>
          <p:cNvPr id="389" name="Google Shape;389;gfdbd320684_0_7"/>
          <p:cNvPicPr preferRelativeResize="0"/>
          <p:nvPr/>
        </p:nvPicPr>
        <p:blipFill>
          <a:blip r:embed="rId3">
            <a:alphaModFix/>
          </a:blip>
          <a:stretch>
            <a:fillRect/>
          </a:stretch>
        </p:blipFill>
        <p:spPr>
          <a:xfrm>
            <a:off x="152400" y="610350"/>
            <a:ext cx="6478281" cy="838125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fdbd320684_0_13"/>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gfdbd320684_0_13"/>
          <p:cNvSpPr txBox="1"/>
          <p:nvPr/>
        </p:nvSpPr>
        <p:spPr>
          <a:xfrm>
            <a:off x="6523175"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29</a:t>
            </a:r>
            <a:endParaRPr b="1" i="0" sz="1100" u="none" cap="none" strike="noStrike">
              <a:solidFill>
                <a:srgbClr val="000000"/>
              </a:solidFill>
              <a:latin typeface="Arial"/>
              <a:ea typeface="Arial"/>
              <a:cs typeface="Arial"/>
              <a:sym typeface="Arial"/>
            </a:endParaRPr>
          </a:p>
        </p:txBody>
      </p:sp>
      <p:pic>
        <p:nvPicPr>
          <p:cNvPr id="396" name="Google Shape;396;gfdbd320684_0_13"/>
          <p:cNvPicPr preferRelativeResize="0"/>
          <p:nvPr/>
        </p:nvPicPr>
        <p:blipFill>
          <a:blip r:embed="rId3">
            <a:alphaModFix/>
          </a:blip>
          <a:stretch>
            <a:fillRect/>
          </a:stretch>
        </p:blipFill>
        <p:spPr>
          <a:xfrm>
            <a:off x="152400" y="610350"/>
            <a:ext cx="6478281" cy="83812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pic>
        <p:nvPicPr>
          <p:cNvPr id="81" name="Google Shape;81;g13209cdccb9_0_133"/>
          <p:cNvPicPr preferRelativeResize="0"/>
          <p:nvPr/>
        </p:nvPicPr>
        <p:blipFill rotWithShape="1">
          <a:blip r:embed="rId3">
            <a:alphaModFix/>
          </a:blip>
          <a:srcRect b="0" l="0" r="0" t="0"/>
          <a:stretch/>
        </p:blipFill>
        <p:spPr>
          <a:xfrm>
            <a:off x="4385200" y="1299375"/>
            <a:ext cx="2104142" cy="3100201"/>
          </a:xfrm>
          <a:prstGeom prst="rect">
            <a:avLst/>
          </a:prstGeom>
          <a:noFill/>
          <a:ln>
            <a:noFill/>
          </a:ln>
        </p:spPr>
      </p:pic>
      <p:sp>
        <p:nvSpPr>
          <p:cNvPr id="82" name="Google Shape;82;g13209cdccb9_0_133"/>
          <p:cNvSpPr/>
          <p:nvPr/>
        </p:nvSpPr>
        <p:spPr>
          <a:xfrm>
            <a:off x="4351425" y="1283375"/>
            <a:ext cx="2171700" cy="3100200"/>
          </a:xfrm>
          <a:prstGeom prst="rect">
            <a:avLst/>
          </a:prstGeom>
          <a:noFill/>
          <a:ln cap="flat" cmpd="sng" w="76200">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g13209cdccb9_0_133"/>
          <p:cNvSpPr txBox="1"/>
          <p:nvPr>
            <p:ph type="title"/>
          </p:nvPr>
        </p:nvSpPr>
        <p:spPr>
          <a:xfrm>
            <a:off x="395100" y="1224674"/>
            <a:ext cx="3872100" cy="44817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en-US" sz="1200"/>
              <a:t>Hello and welcome to L’Étape Edmonton by Tour de France. Edmonton is one of the most beautiful and welcoming cities in Canada and we are happy and honoured to bring the first edition of L’Étape by Tour de France to its streets.</a:t>
            </a:r>
            <a:endParaRPr sz="1200"/>
          </a:p>
          <a:p>
            <a:pPr indent="0" lvl="0" marL="0" rtl="0" algn="l">
              <a:lnSpc>
                <a:spcPct val="100000"/>
              </a:lnSpc>
              <a:spcBef>
                <a:spcPts val="0"/>
              </a:spcBef>
              <a:spcAft>
                <a:spcPts val="0"/>
              </a:spcAft>
              <a:buClr>
                <a:schemeClr val="dk1"/>
              </a:buClr>
              <a:buSzPts val="1100"/>
              <a:buFont typeface="Arial"/>
              <a:buNone/>
            </a:pPr>
            <a:r>
              <a:t/>
            </a:r>
            <a:endParaRPr sz="1200"/>
          </a:p>
          <a:p>
            <a:pPr indent="0" lvl="0" marL="0" rtl="0" algn="l">
              <a:lnSpc>
                <a:spcPct val="100000"/>
              </a:lnSpc>
              <a:spcBef>
                <a:spcPts val="0"/>
              </a:spcBef>
              <a:spcAft>
                <a:spcPts val="0"/>
              </a:spcAft>
              <a:buClr>
                <a:schemeClr val="dk1"/>
              </a:buClr>
              <a:buSzPts val="1100"/>
              <a:buFont typeface="Arial"/>
              <a:buNone/>
            </a:pPr>
            <a:r>
              <a:rPr lang="en-US" sz="1200"/>
              <a:t>Athletes—you are in for an amazing weekend. Our team has been working for over a year to ensure a safe, fun, and memorable event. Volunteers—thank you! Without you, the event doesn’t happen, and we are grateful for your participation.</a:t>
            </a:r>
            <a:endParaRPr sz="1200"/>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en-US" sz="1200"/>
              <a:t>I would personally like to thank Explore Edmonton and the city of Edmonton and their teams for their unwavering support from day one. Their commitment to the success of the event cannot be overlooked and this has been a team effort to produce one of the greatest cycling events Canada has ever seen.</a:t>
            </a:r>
            <a:endParaRPr sz="1200"/>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sz="1200">
              <a:latin typeface="Calibri"/>
              <a:ea typeface="Calibri"/>
              <a:cs typeface="Calibri"/>
              <a:sym typeface="Calibri"/>
            </a:endParaRPr>
          </a:p>
          <a:p>
            <a:pPr indent="0" lvl="0" marL="0" rtl="0" algn="l">
              <a:lnSpc>
                <a:spcPct val="90000"/>
              </a:lnSpc>
              <a:spcBef>
                <a:spcPts val="0"/>
              </a:spcBef>
              <a:spcAft>
                <a:spcPts val="0"/>
              </a:spcAft>
              <a:buClr>
                <a:schemeClr val="dk1"/>
              </a:buClr>
              <a:buSzPts val="3300"/>
              <a:buFont typeface="Calibri"/>
              <a:buNone/>
            </a:pPr>
            <a:r>
              <a:t/>
            </a:r>
            <a:endParaRPr sz="1200"/>
          </a:p>
        </p:txBody>
      </p:sp>
      <p:sp>
        <p:nvSpPr>
          <p:cNvPr id="84" name="Google Shape;84;g13209cdccb9_0_133"/>
          <p:cNvSpPr/>
          <p:nvPr/>
        </p:nvSpPr>
        <p:spPr>
          <a:xfrm>
            <a:off x="9525" y="65032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13209cdccb9_0_133"/>
          <p:cNvSpPr txBox="1"/>
          <p:nvPr>
            <p:ph type="title"/>
          </p:nvPr>
        </p:nvSpPr>
        <p:spPr>
          <a:xfrm>
            <a:off x="0" y="561975"/>
            <a:ext cx="5150100" cy="662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Welcome from our Executive Director</a:t>
            </a:r>
            <a:endParaRPr b="1" sz="2150"/>
          </a:p>
        </p:txBody>
      </p:sp>
      <p:sp>
        <p:nvSpPr>
          <p:cNvPr id="86" name="Google Shape;86;g13209cdccb9_0_133"/>
          <p:cNvSpPr txBox="1"/>
          <p:nvPr/>
        </p:nvSpPr>
        <p:spPr>
          <a:xfrm>
            <a:off x="395100" y="4791375"/>
            <a:ext cx="5834400" cy="337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Arial"/>
                <a:ea typeface="Arial"/>
                <a:cs typeface="Arial"/>
                <a:sym typeface="Arial"/>
              </a:rPr>
              <a:t>I’d also like to thank, </a:t>
            </a:r>
            <a:r>
              <a:rPr lang="en-US" sz="1200">
                <a:solidFill>
                  <a:schemeClr val="dk1"/>
                </a:solidFill>
              </a:rPr>
              <a:t>Parkland</a:t>
            </a:r>
            <a:r>
              <a:rPr b="0" i="0" lang="en-US" sz="1200" u="none" cap="none" strike="noStrike">
                <a:solidFill>
                  <a:schemeClr val="dk1"/>
                </a:solidFill>
                <a:latin typeface="Arial"/>
                <a:ea typeface="Arial"/>
                <a:cs typeface="Arial"/>
                <a:sym typeface="Arial"/>
              </a:rPr>
              <a:t> count</a:t>
            </a:r>
            <a:r>
              <a:rPr lang="en-US" sz="1200">
                <a:solidFill>
                  <a:schemeClr val="dk1"/>
                </a:solidFill>
              </a:rPr>
              <a:t>y</a:t>
            </a:r>
            <a:r>
              <a:rPr b="0" i="0" lang="en-US" sz="1200" u="none" cap="none" strike="noStrike">
                <a:solidFill>
                  <a:schemeClr val="dk1"/>
                </a:solidFill>
                <a:latin typeface="Arial"/>
                <a:ea typeface="Arial"/>
                <a:cs typeface="Arial"/>
                <a:sym typeface="Arial"/>
              </a:rPr>
              <a:t>, </a:t>
            </a:r>
            <a:r>
              <a:rPr lang="en-US" sz="1200">
                <a:solidFill>
                  <a:schemeClr val="dk1"/>
                </a:solidFill>
              </a:rPr>
              <a:t>and of course the</a:t>
            </a:r>
            <a:r>
              <a:rPr b="0" i="0" lang="en-US" sz="1200" u="none" cap="none" strike="noStrike">
                <a:solidFill>
                  <a:schemeClr val="dk1"/>
                </a:solidFill>
                <a:latin typeface="Arial"/>
                <a:ea typeface="Arial"/>
                <a:cs typeface="Arial"/>
                <a:sym typeface="Arial"/>
              </a:rPr>
              <a:t> amazing city of </a:t>
            </a:r>
            <a:r>
              <a:rPr lang="en-US" sz="1200">
                <a:solidFill>
                  <a:schemeClr val="dk1"/>
                </a:solidFill>
              </a:rPr>
              <a:t>Edmonton</a:t>
            </a:r>
            <a:r>
              <a:rPr b="0" i="0" lang="en-US" sz="1200" u="none" cap="none" strike="noStrike">
                <a:solidFill>
                  <a:schemeClr val="dk1"/>
                </a:solidFill>
                <a:latin typeface="Arial"/>
                <a:ea typeface="Arial"/>
                <a:cs typeface="Arial"/>
                <a:sym typeface="Arial"/>
              </a:rPr>
              <a:t> and all its residents for allowing L’Étape </a:t>
            </a:r>
            <a:r>
              <a:rPr lang="en-US" sz="1200">
                <a:solidFill>
                  <a:schemeClr val="dk1"/>
                </a:solidFill>
              </a:rPr>
              <a:t>Edmonton</a:t>
            </a:r>
            <a:r>
              <a:rPr b="0" i="0" lang="en-US" sz="1200" u="none" cap="none" strike="noStrike">
                <a:solidFill>
                  <a:schemeClr val="dk1"/>
                </a:solidFill>
                <a:latin typeface="Arial"/>
                <a:ea typeface="Arial"/>
                <a:cs typeface="Arial"/>
                <a:sym typeface="Arial"/>
              </a:rPr>
              <a:t> into their communities and on their roadways. And to our sponsors—thank you for your incredible contributions and support for this event</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Whomever wears the Yellow Jersey at the end of the day will live with the Tour de France legends. Go out and ride hard, have fun, and most of all take care of your fellow cyclists out there.</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Be safe and have an amazing day!</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Michael Brown</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Executive Director </a:t>
            </a:r>
            <a:endParaRPr b="0" i="0" sz="12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200" u="none" cap="none" strike="noStrike">
                <a:solidFill>
                  <a:schemeClr val="dk1"/>
                </a:solidFill>
                <a:latin typeface="Arial"/>
                <a:ea typeface="Arial"/>
                <a:cs typeface="Arial"/>
                <a:sym typeface="Arial"/>
              </a:rPr>
              <a:t>MB Events</a:t>
            </a:r>
            <a:endParaRPr b="0" i="0" sz="12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3300"/>
              <a:buFont typeface="Calibri"/>
              <a:buNone/>
            </a:pPr>
            <a:r>
              <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g13209cdccb9_0_133"/>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8" name="Google Shape;88;g13209cdccb9_0_133"/>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2</a:t>
            </a:r>
            <a:endParaRPr b="1" i="0" sz="1100" u="none" cap="none" strike="noStrike">
              <a:solidFill>
                <a:srgbClr val="000000"/>
              </a:solidFill>
              <a:latin typeface="Arial"/>
              <a:ea typeface="Arial"/>
              <a:cs typeface="Arial"/>
              <a:sym typeface="Arial"/>
            </a:endParaRPr>
          </a:p>
        </p:txBody>
      </p:sp>
      <p:pic>
        <p:nvPicPr>
          <p:cNvPr id="89" name="Google Shape;89;g13209cdccb9_0_133"/>
          <p:cNvPicPr preferRelativeResize="0"/>
          <p:nvPr/>
        </p:nvPicPr>
        <p:blipFill>
          <a:blip r:embed="rId4">
            <a:alphaModFix/>
          </a:blip>
          <a:stretch>
            <a:fillRect/>
          </a:stretch>
        </p:blipFill>
        <p:spPr>
          <a:xfrm>
            <a:off x="0" y="8162843"/>
            <a:ext cx="6857999" cy="9811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93" name="Shape 93"/>
        <p:cNvGrpSpPr/>
        <p:nvPr/>
      </p:nvGrpSpPr>
      <p:grpSpPr>
        <a:xfrm>
          <a:off x="0" y="0"/>
          <a:ext cx="0" cy="0"/>
          <a:chOff x="0" y="0"/>
          <a:chExt cx="0" cy="0"/>
        </a:xfrm>
      </p:grpSpPr>
      <p:sp>
        <p:nvSpPr>
          <p:cNvPr id="94" name="Google Shape;94;g1169b7ad6d7_0_282"/>
          <p:cNvSpPr txBox="1"/>
          <p:nvPr>
            <p:ph idx="1" type="body"/>
          </p:nvPr>
        </p:nvSpPr>
        <p:spPr>
          <a:xfrm>
            <a:off x="471488" y="2434167"/>
            <a:ext cx="5915100" cy="5801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750"/>
              </a:spcBef>
              <a:spcAft>
                <a:spcPts val="1200"/>
              </a:spcAft>
              <a:buSzPts val="1800"/>
              <a:buNone/>
            </a:pPr>
            <a:r>
              <a:t/>
            </a:r>
            <a:endParaRPr/>
          </a:p>
        </p:txBody>
      </p:sp>
      <p:pic>
        <p:nvPicPr>
          <p:cNvPr id="95" name="Google Shape;95;g1169b7ad6d7_0_282"/>
          <p:cNvPicPr preferRelativeResize="0"/>
          <p:nvPr/>
        </p:nvPicPr>
        <p:blipFill rotWithShape="1">
          <a:blip r:embed="rId3">
            <a:alphaModFix/>
          </a:blip>
          <a:srcRect b="0" l="0" r="0" t="0"/>
          <a:stretch/>
        </p:blipFill>
        <p:spPr>
          <a:xfrm>
            <a:off x="0" y="790575"/>
            <a:ext cx="6858000" cy="6858000"/>
          </a:xfrm>
          <a:prstGeom prst="rect">
            <a:avLst/>
          </a:prstGeom>
          <a:noFill/>
          <a:ln>
            <a:noFill/>
          </a:ln>
        </p:spPr>
      </p:pic>
      <p:sp>
        <p:nvSpPr>
          <p:cNvPr id="96" name="Google Shape;96;g1169b7ad6d7_0_282"/>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169b7ad6d7_0_282"/>
          <p:cNvSpPr txBox="1"/>
          <p:nvPr/>
        </p:nvSpPr>
        <p:spPr>
          <a:xfrm>
            <a:off x="6533650"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3</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g1169b7ad6d7_0_287"/>
          <p:cNvPicPr preferRelativeResize="0"/>
          <p:nvPr/>
        </p:nvPicPr>
        <p:blipFill rotWithShape="1">
          <a:blip r:embed="rId3">
            <a:alphaModFix/>
          </a:blip>
          <a:srcRect b="0" l="0" r="0" t="0"/>
          <a:stretch/>
        </p:blipFill>
        <p:spPr>
          <a:xfrm>
            <a:off x="926725" y="1638400"/>
            <a:ext cx="5978824" cy="7505699"/>
          </a:xfrm>
          <a:prstGeom prst="rect">
            <a:avLst/>
          </a:prstGeom>
          <a:noFill/>
          <a:ln>
            <a:noFill/>
          </a:ln>
        </p:spPr>
      </p:pic>
      <p:sp>
        <p:nvSpPr>
          <p:cNvPr id="103" name="Google Shape;103;g1169b7ad6d7_0_287"/>
          <p:cNvSpPr/>
          <p:nvPr/>
        </p:nvSpPr>
        <p:spPr>
          <a:xfrm>
            <a:off x="2181225" y="904875"/>
            <a:ext cx="4676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g1169b7ad6d7_0_287"/>
          <p:cNvSpPr txBox="1"/>
          <p:nvPr>
            <p:ph type="title"/>
          </p:nvPr>
        </p:nvSpPr>
        <p:spPr>
          <a:xfrm>
            <a:off x="3705225" y="349425"/>
            <a:ext cx="3376500" cy="157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Tour de France History</a:t>
            </a:r>
            <a:endParaRPr b="1" sz="2150"/>
          </a:p>
        </p:txBody>
      </p:sp>
      <p:pic>
        <p:nvPicPr>
          <p:cNvPr id="105" name="Google Shape;105;g1169b7ad6d7_0_287"/>
          <p:cNvPicPr preferRelativeResize="0"/>
          <p:nvPr/>
        </p:nvPicPr>
        <p:blipFill rotWithShape="1">
          <a:blip r:embed="rId4">
            <a:alphaModFix/>
          </a:blip>
          <a:srcRect b="0" l="0" r="0" t="0"/>
          <a:stretch/>
        </p:blipFill>
        <p:spPr>
          <a:xfrm rot="-5400000">
            <a:off x="-2939726" y="2939657"/>
            <a:ext cx="6858001" cy="978530"/>
          </a:xfrm>
          <a:prstGeom prst="rect">
            <a:avLst/>
          </a:prstGeom>
          <a:noFill/>
          <a:ln>
            <a:noFill/>
          </a:ln>
        </p:spPr>
      </p:pic>
      <p:sp>
        <p:nvSpPr>
          <p:cNvPr id="106" name="Google Shape;106;g1169b7ad6d7_0_287"/>
          <p:cNvSpPr/>
          <p:nvPr/>
        </p:nvSpPr>
        <p:spPr>
          <a:xfrm>
            <a:off x="102250" y="4476688"/>
            <a:ext cx="876300" cy="4667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g1169b7ad6d7_0_287"/>
          <p:cNvSpPr/>
          <p:nvPr/>
        </p:nvSpPr>
        <p:spPr>
          <a:xfrm>
            <a:off x="0" y="-87"/>
            <a:ext cx="102300" cy="9144000"/>
          </a:xfrm>
          <a:prstGeom prst="rect">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g1169b7ad6d7_0_287"/>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1169b7ad6d7_0_287"/>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4</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pic>
        <p:nvPicPr>
          <p:cNvPr id="114" name="Google Shape;114;p5"/>
          <p:cNvPicPr preferRelativeResize="0"/>
          <p:nvPr/>
        </p:nvPicPr>
        <p:blipFill rotWithShape="1">
          <a:blip r:embed="rId3">
            <a:alphaModFix/>
          </a:blip>
          <a:srcRect b="0" l="0" r="0" t="0"/>
          <a:stretch/>
        </p:blipFill>
        <p:spPr>
          <a:xfrm>
            <a:off x="51299" y="5384000"/>
            <a:ext cx="2286575" cy="2286575"/>
          </a:xfrm>
          <a:prstGeom prst="rect">
            <a:avLst/>
          </a:prstGeom>
          <a:noFill/>
          <a:ln>
            <a:noFill/>
          </a:ln>
        </p:spPr>
      </p:pic>
      <p:sp>
        <p:nvSpPr>
          <p:cNvPr id="115" name="Google Shape;115;p5"/>
          <p:cNvSpPr/>
          <p:nvPr/>
        </p:nvSpPr>
        <p:spPr>
          <a:xfrm>
            <a:off x="0" y="26047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90000"/>
              </a:lnSpc>
              <a:spcBef>
                <a:spcPts val="0"/>
              </a:spcBef>
              <a:spcAft>
                <a:spcPts val="0"/>
              </a:spcAft>
              <a:buClr>
                <a:schemeClr val="dk1"/>
              </a:buClr>
              <a:buSzPts val="3300"/>
              <a:buFont typeface="Calibri"/>
              <a:buNone/>
            </a:pPr>
            <a:r>
              <a:rPr b="1" i="0" lang="en-US" sz="2150" u="none" cap="none" strike="noStrike">
                <a:solidFill>
                  <a:schemeClr val="dk1"/>
                </a:solidFill>
                <a:latin typeface="Arial"/>
                <a:ea typeface="Arial"/>
                <a:cs typeface="Arial"/>
                <a:sym typeface="Arial"/>
              </a:rPr>
              <a:t>Tour de France Jerseys </a:t>
            </a:r>
            <a:endParaRPr b="1" i="0" sz="2150" u="none" cap="none" strike="noStrike">
              <a:solidFill>
                <a:schemeClr val="dk1"/>
              </a:solidFill>
              <a:latin typeface="Arial"/>
              <a:ea typeface="Arial"/>
              <a:cs typeface="Arial"/>
              <a:sym typeface="Arial"/>
            </a:endParaRPr>
          </a:p>
        </p:txBody>
      </p:sp>
      <p:pic>
        <p:nvPicPr>
          <p:cNvPr id="116" name="Google Shape;116;p5"/>
          <p:cNvPicPr preferRelativeResize="0"/>
          <p:nvPr/>
        </p:nvPicPr>
        <p:blipFill rotWithShape="1">
          <a:blip r:embed="rId4">
            <a:alphaModFix/>
          </a:blip>
          <a:srcRect b="0" l="0" r="0" t="0"/>
          <a:stretch/>
        </p:blipFill>
        <p:spPr>
          <a:xfrm>
            <a:off x="9525" y="3013838"/>
            <a:ext cx="2370125" cy="2370150"/>
          </a:xfrm>
          <a:prstGeom prst="rect">
            <a:avLst/>
          </a:prstGeom>
          <a:noFill/>
          <a:ln>
            <a:noFill/>
          </a:ln>
        </p:spPr>
      </p:pic>
      <p:pic>
        <p:nvPicPr>
          <p:cNvPr id="117" name="Google Shape;117;p5"/>
          <p:cNvPicPr preferRelativeResize="0"/>
          <p:nvPr/>
        </p:nvPicPr>
        <p:blipFill rotWithShape="1">
          <a:blip r:embed="rId5">
            <a:alphaModFix/>
          </a:blip>
          <a:srcRect b="0" l="0" r="0" t="0"/>
          <a:stretch/>
        </p:blipFill>
        <p:spPr>
          <a:xfrm>
            <a:off x="51312" y="727287"/>
            <a:ext cx="2286575" cy="2286575"/>
          </a:xfrm>
          <a:prstGeom prst="rect">
            <a:avLst/>
          </a:prstGeom>
          <a:noFill/>
          <a:ln>
            <a:noFill/>
          </a:ln>
        </p:spPr>
      </p:pic>
      <p:sp>
        <p:nvSpPr>
          <p:cNvPr id="118" name="Google Shape;118;p5"/>
          <p:cNvSpPr txBox="1"/>
          <p:nvPr/>
        </p:nvSpPr>
        <p:spPr>
          <a:xfrm>
            <a:off x="2337875" y="1057813"/>
            <a:ext cx="4100100" cy="1293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The symbol of the Tour de France—the </a:t>
            </a:r>
            <a:r>
              <a:rPr b="1" i="0" lang="en-US" sz="1200" u="none" cap="none" strike="noStrike">
                <a:solidFill>
                  <a:srgbClr val="000000"/>
                </a:solidFill>
                <a:latin typeface="Arial"/>
                <a:ea typeface="Arial"/>
                <a:cs typeface="Arial"/>
                <a:sym typeface="Arial"/>
              </a:rPr>
              <a:t>Yellow Jersey</a:t>
            </a:r>
            <a:r>
              <a:rPr b="0" i="0" lang="en-US" sz="1200" u="none" cap="none" strike="noStrike">
                <a:solidFill>
                  <a:srgbClr val="000000"/>
                </a:solidFill>
                <a:latin typeface="Arial"/>
                <a:ea typeface="Arial"/>
                <a:cs typeface="Arial"/>
                <a:sym typeface="Arial"/>
              </a:rPr>
              <a:t>. At the Tour de France this goes to the first across the finish line at the end of every stage and to the overall winner on the </a:t>
            </a:r>
            <a:r>
              <a:rPr b="0" i="0" lang="en-US" sz="1200" u="none" cap="none" strike="noStrike">
                <a:solidFill>
                  <a:schemeClr val="dk1"/>
                </a:solidFill>
                <a:highlight>
                  <a:srgbClr val="FFFFFF"/>
                </a:highlight>
                <a:latin typeface="Arial"/>
                <a:ea typeface="Arial"/>
                <a:cs typeface="Arial"/>
                <a:sym typeface="Arial"/>
              </a:rPr>
              <a:t>Champs-Élysées</a:t>
            </a:r>
            <a:r>
              <a:rPr b="0" i="0" lang="en-US" sz="1200" u="none" cap="none" strike="noStrike">
                <a:solidFill>
                  <a:schemeClr val="dk1"/>
                </a:solidFill>
                <a:latin typeface="Arial"/>
                <a:ea typeface="Arial"/>
                <a:cs typeface="Arial"/>
                <a:sym typeface="Arial"/>
              </a:rPr>
              <a:t>. At L’É</a:t>
            </a:r>
            <a:r>
              <a:rPr b="0" i="0" lang="en-US" sz="1200" u="none" cap="none" strike="noStrike">
                <a:solidFill>
                  <a:srgbClr val="000000"/>
                </a:solidFill>
                <a:latin typeface="Arial"/>
                <a:ea typeface="Arial"/>
                <a:cs typeface="Arial"/>
                <a:sym typeface="Arial"/>
              </a:rPr>
              <a:t>tape </a:t>
            </a:r>
            <a:r>
              <a:rPr lang="en-US" sz="1200"/>
              <a:t>Edmonton</a:t>
            </a:r>
            <a:r>
              <a:rPr b="0" i="0" lang="en-US" sz="1200" u="none" cap="none" strike="noStrike">
                <a:solidFill>
                  <a:srgbClr val="000000"/>
                </a:solidFill>
                <a:latin typeface="Arial"/>
                <a:ea typeface="Arial"/>
                <a:cs typeface="Arial"/>
                <a:sym typeface="Arial"/>
              </a:rPr>
              <a:t> by Tour de France, the top</a:t>
            </a:r>
            <a:r>
              <a:rPr lang="en-US" sz="1200"/>
              <a:t> </a:t>
            </a:r>
            <a:r>
              <a:rPr b="0" i="0" lang="en-US" sz="1200" u="none" cap="none" strike="noStrike">
                <a:solidFill>
                  <a:srgbClr val="000000"/>
                </a:solidFill>
                <a:latin typeface="Arial"/>
                <a:ea typeface="Arial"/>
                <a:cs typeface="Arial"/>
                <a:sym typeface="Arial"/>
              </a:rPr>
              <a:t>overall female and male finishers will win the iconic Yellow Jersey! </a:t>
            </a:r>
            <a:endParaRPr b="0" i="0" sz="1200" u="none" cap="none" strike="noStrike">
              <a:solidFill>
                <a:srgbClr val="000000"/>
              </a:solidFill>
              <a:latin typeface="Arial"/>
              <a:ea typeface="Arial"/>
              <a:cs typeface="Arial"/>
              <a:sym typeface="Arial"/>
            </a:endParaRPr>
          </a:p>
        </p:txBody>
      </p:sp>
      <p:sp>
        <p:nvSpPr>
          <p:cNvPr id="119" name="Google Shape;119;p5"/>
          <p:cNvSpPr txBox="1"/>
          <p:nvPr/>
        </p:nvSpPr>
        <p:spPr>
          <a:xfrm>
            <a:off x="2337875" y="3514700"/>
            <a:ext cx="41001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Arial"/>
                <a:ea typeface="Arial"/>
                <a:cs typeface="Arial"/>
                <a:sym typeface="Arial"/>
              </a:rPr>
              <a:t>The </a:t>
            </a:r>
            <a:r>
              <a:rPr b="1" i="0" lang="en-US" sz="1200" u="none" cap="none" strike="noStrike">
                <a:solidFill>
                  <a:srgbClr val="000000"/>
                </a:solidFill>
                <a:latin typeface="Arial"/>
                <a:ea typeface="Arial"/>
                <a:cs typeface="Arial"/>
                <a:sym typeface="Arial"/>
              </a:rPr>
              <a:t>Green Jersey</a:t>
            </a:r>
            <a:r>
              <a:rPr b="0" i="0" lang="en-US" sz="1200" u="none" cap="none" strike="noStrike">
                <a:solidFill>
                  <a:srgbClr val="000000"/>
                </a:solidFill>
                <a:latin typeface="Arial"/>
                <a:ea typeface="Arial"/>
                <a:cs typeface="Arial"/>
                <a:sym typeface="Arial"/>
              </a:rPr>
              <a:t> represents explosivity, passion, and speed, typically going to Tour de France sprinters. At L’Étape </a:t>
            </a:r>
            <a:r>
              <a:rPr lang="en-US" sz="1200"/>
              <a:t>Edmonton</a:t>
            </a:r>
            <a:r>
              <a:rPr b="0" i="0" lang="en-US" sz="1200" u="none" cap="none" strike="noStrike">
                <a:solidFill>
                  <a:srgbClr val="000000"/>
                </a:solidFill>
                <a:latin typeface="Arial"/>
                <a:ea typeface="Arial"/>
                <a:cs typeface="Arial"/>
                <a:sym typeface="Arial"/>
              </a:rPr>
              <a:t>, the Green Jersey goes to the top</a:t>
            </a:r>
            <a:r>
              <a:rPr lang="en-US" sz="1200"/>
              <a:t> three</a:t>
            </a:r>
            <a:r>
              <a:rPr b="0" i="0" lang="en-US" sz="1200" u="none" cap="none" strike="noStrike">
                <a:solidFill>
                  <a:srgbClr val="000000"/>
                </a:solidFill>
                <a:latin typeface="Arial"/>
                <a:ea typeface="Arial"/>
                <a:cs typeface="Arial"/>
                <a:sym typeface="Arial"/>
              </a:rPr>
              <a:t> male and female sprinters</a:t>
            </a:r>
            <a:r>
              <a:rPr lang="en-US" sz="1200"/>
              <a:t>. </a:t>
            </a:r>
            <a:r>
              <a:rPr b="0" i="0" lang="en-US" sz="1200" u="none" cap="none" strike="noStrike">
                <a:solidFill>
                  <a:srgbClr val="000000"/>
                </a:solidFill>
                <a:latin typeface="Arial"/>
                <a:ea typeface="Arial"/>
                <a:cs typeface="Arial"/>
                <a:sym typeface="Arial"/>
              </a:rPr>
              <a:t>Fastest through the timed sprint section wins the Green Jersey! </a:t>
            </a:r>
            <a:endParaRPr b="0" i="0" sz="1200" u="none" cap="none" strike="noStrike">
              <a:solidFill>
                <a:srgbClr val="000000"/>
              </a:solidFill>
              <a:latin typeface="Arial"/>
              <a:ea typeface="Arial"/>
              <a:cs typeface="Arial"/>
              <a:sym typeface="Arial"/>
            </a:endParaRPr>
          </a:p>
        </p:txBody>
      </p:sp>
      <p:sp>
        <p:nvSpPr>
          <p:cNvPr id="120" name="Google Shape;120;p5"/>
          <p:cNvSpPr txBox="1"/>
          <p:nvPr/>
        </p:nvSpPr>
        <p:spPr>
          <a:xfrm>
            <a:off x="2495650" y="5561713"/>
            <a:ext cx="41001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highlight>
                  <a:srgbClr val="FFFFFF"/>
                </a:highlight>
                <a:latin typeface="Arial"/>
                <a:ea typeface="Arial"/>
                <a:cs typeface="Arial"/>
                <a:sym typeface="Arial"/>
              </a:rPr>
              <a:t>The symbol of the mountains, of a rider pushing beyond their limits and of courage—the </a:t>
            </a:r>
            <a:r>
              <a:rPr b="1" i="0" lang="en-US" sz="1200" u="none" cap="none" strike="noStrike">
                <a:solidFill>
                  <a:schemeClr val="dk1"/>
                </a:solidFill>
                <a:highlight>
                  <a:srgbClr val="FFFFFF"/>
                </a:highlight>
                <a:latin typeface="Arial"/>
                <a:ea typeface="Arial"/>
                <a:cs typeface="Arial"/>
                <a:sym typeface="Arial"/>
              </a:rPr>
              <a:t>Polka Dot Jersey</a:t>
            </a:r>
            <a:r>
              <a:rPr b="0" i="0" lang="en-US" sz="1200" u="none" cap="none" strike="noStrike">
                <a:solidFill>
                  <a:schemeClr val="dk1"/>
                </a:solidFill>
                <a:highlight>
                  <a:srgbClr val="FFFFFF"/>
                </a:highlight>
                <a:latin typeface="Arial"/>
                <a:ea typeface="Arial"/>
                <a:cs typeface="Arial"/>
                <a:sym typeface="Arial"/>
              </a:rPr>
              <a:t>! This jersey is awarded to the Tour de France’s leader of the best climber classification. At L’Étape </a:t>
            </a:r>
            <a:r>
              <a:rPr lang="en-US" sz="1200">
                <a:solidFill>
                  <a:schemeClr val="dk1"/>
                </a:solidFill>
                <a:highlight>
                  <a:srgbClr val="FFFFFF"/>
                </a:highlight>
              </a:rPr>
              <a:t>Edmonton</a:t>
            </a:r>
            <a:r>
              <a:rPr b="0" i="0" lang="en-US" sz="1200" u="none" cap="none" strike="noStrike">
                <a:solidFill>
                  <a:schemeClr val="dk1"/>
                </a:solidFill>
                <a:highlight>
                  <a:srgbClr val="FFFFFF"/>
                </a:highlight>
                <a:latin typeface="Arial"/>
                <a:ea typeface="Arial"/>
                <a:cs typeface="Arial"/>
                <a:sym typeface="Arial"/>
              </a:rPr>
              <a:t>,this goes to the King of the Mountain and the Queen of the Mountain</a:t>
            </a:r>
            <a:r>
              <a:rPr lang="en-US" sz="1200">
                <a:solidFill>
                  <a:schemeClr val="dk1"/>
                </a:solidFill>
                <a:highlight>
                  <a:srgbClr val="FFFFFF"/>
                </a:highlight>
              </a:rPr>
              <a:t>. The three overall s</a:t>
            </a:r>
            <a:r>
              <a:rPr b="0" i="0" lang="en-US" sz="1200" u="none" cap="none" strike="noStrike">
                <a:solidFill>
                  <a:schemeClr val="dk1"/>
                </a:solidFill>
                <a:highlight>
                  <a:srgbClr val="FFFFFF"/>
                </a:highlight>
                <a:latin typeface="Arial"/>
                <a:ea typeface="Arial"/>
                <a:cs typeface="Arial"/>
                <a:sym typeface="Arial"/>
              </a:rPr>
              <a:t>trongest climbers through the timed-climb section will be awarded the Polka-Dot Jersey. </a:t>
            </a:r>
            <a:endParaRPr b="0" i="0" sz="1200" u="none" cap="none" strike="noStrike">
              <a:solidFill>
                <a:schemeClr val="dk1"/>
              </a:solidFill>
              <a:latin typeface="Arial"/>
              <a:ea typeface="Arial"/>
              <a:cs typeface="Arial"/>
              <a:sym typeface="Arial"/>
            </a:endParaRPr>
          </a:p>
        </p:txBody>
      </p:sp>
      <p:sp>
        <p:nvSpPr>
          <p:cNvPr id="121" name="Google Shape;121;p5"/>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22" name="Google Shape;122;p5"/>
          <p:cNvPicPr preferRelativeResize="0"/>
          <p:nvPr/>
        </p:nvPicPr>
        <p:blipFill>
          <a:blip r:embed="rId6">
            <a:alphaModFix/>
          </a:blip>
          <a:stretch>
            <a:fillRect/>
          </a:stretch>
        </p:blipFill>
        <p:spPr>
          <a:xfrm>
            <a:off x="0" y="8162843"/>
            <a:ext cx="6857999" cy="981157"/>
          </a:xfrm>
          <a:prstGeom prst="rect">
            <a:avLst/>
          </a:prstGeom>
          <a:noFill/>
          <a:ln>
            <a:noFill/>
          </a:ln>
        </p:spPr>
      </p:pic>
      <p:sp>
        <p:nvSpPr>
          <p:cNvPr id="123" name="Google Shape;123;p5"/>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5</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pic>
        <p:nvPicPr>
          <p:cNvPr id="128" name="Google Shape;128;g13209cdccb9_0_155"/>
          <p:cNvPicPr preferRelativeResize="0"/>
          <p:nvPr/>
        </p:nvPicPr>
        <p:blipFill rotWithShape="1">
          <a:blip r:embed="rId3">
            <a:alphaModFix/>
          </a:blip>
          <a:srcRect b="0" l="0" r="0" t="0"/>
          <a:stretch/>
        </p:blipFill>
        <p:spPr>
          <a:xfrm>
            <a:off x="4387900" y="1419850"/>
            <a:ext cx="3297300" cy="4947300"/>
          </a:xfrm>
          <a:prstGeom prst="flowChartInputOutput">
            <a:avLst/>
          </a:prstGeom>
          <a:noFill/>
          <a:ln>
            <a:noFill/>
          </a:ln>
        </p:spPr>
      </p:pic>
      <p:sp>
        <p:nvSpPr>
          <p:cNvPr id="129" name="Google Shape;129;g13209cdccb9_0_155"/>
          <p:cNvSpPr/>
          <p:nvPr/>
        </p:nvSpPr>
        <p:spPr>
          <a:xfrm>
            <a:off x="2819400" y="1726250"/>
            <a:ext cx="40386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g13209cdccb9_0_155"/>
          <p:cNvSpPr txBox="1"/>
          <p:nvPr>
            <p:ph type="title"/>
          </p:nvPr>
        </p:nvSpPr>
        <p:spPr>
          <a:xfrm>
            <a:off x="4162425" y="1170800"/>
            <a:ext cx="3376500" cy="1577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Alberto Contador</a:t>
            </a:r>
            <a:endParaRPr b="1" sz="2150"/>
          </a:p>
        </p:txBody>
      </p:sp>
      <p:pic>
        <p:nvPicPr>
          <p:cNvPr id="131" name="Google Shape;131;g13209cdccb9_0_155"/>
          <p:cNvPicPr preferRelativeResize="0"/>
          <p:nvPr/>
        </p:nvPicPr>
        <p:blipFill rotWithShape="1">
          <a:blip r:embed="rId4">
            <a:alphaModFix/>
          </a:blip>
          <a:srcRect b="0" l="0" r="0" t="0"/>
          <a:stretch/>
        </p:blipFill>
        <p:spPr>
          <a:xfrm>
            <a:off x="3116625" y="5248275"/>
            <a:ext cx="6151800" cy="4094100"/>
          </a:xfrm>
          <a:prstGeom prst="parallelogram">
            <a:avLst>
              <a:gd fmla="val 25000" name="adj"/>
            </a:avLst>
          </a:prstGeom>
          <a:noFill/>
          <a:ln>
            <a:noFill/>
          </a:ln>
        </p:spPr>
      </p:pic>
      <p:sp>
        <p:nvSpPr>
          <p:cNvPr id="132" name="Google Shape;132;g13209cdccb9_0_155"/>
          <p:cNvSpPr txBox="1"/>
          <p:nvPr>
            <p:ph idx="1" type="body"/>
          </p:nvPr>
        </p:nvSpPr>
        <p:spPr>
          <a:xfrm>
            <a:off x="-47625" y="2434175"/>
            <a:ext cx="4095900" cy="58017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Clr>
                <a:schemeClr val="dk1"/>
              </a:buClr>
              <a:buSzPts val="1100"/>
              <a:buFont typeface="Arial"/>
              <a:buNone/>
            </a:pPr>
            <a:r>
              <a:t/>
            </a:r>
            <a:endParaRPr b="1"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Two-time Tour de France Champion Alberto Contador</a:t>
            </a:r>
            <a:r>
              <a:rPr lang="en-US" sz="1200">
                <a:solidFill>
                  <a:schemeClr val="dk1"/>
                </a:solidFill>
              </a:rPr>
              <a:t> is coming to Edmonton! One of the most decorated professional cyclists of all time Alberto Contador is coming to Edmonton, Edmonton, for the first-ever L’Étape Edmonton by Tour de France. Contador is set to be the official Tour de France Ambassador at this new, mass participation cycling event.</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5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US" sz="1200">
                <a:solidFill>
                  <a:schemeClr val="dk1"/>
                </a:solidFill>
              </a:rPr>
              <a:t>The Spanish cyclist, two-time Tour de France and Giro d’Italia winner, and three-time Vuelta a España winner</a:t>
            </a:r>
            <a:r>
              <a:rPr lang="en-US" sz="1200">
                <a:solidFill>
                  <a:schemeClr val="dk1"/>
                </a:solidFill>
              </a:rPr>
              <a:t> will be part of the entire L’Étape Edmonton weekend. Contador will offer insights into his most competitive races at the Champions Dinner and will be available for meet and greets. He will also take part in the main race on Sunday. </a:t>
            </a:r>
            <a:endParaRPr sz="1200">
              <a:solidFill>
                <a:schemeClr val="dk1"/>
              </a:solidFill>
            </a:endParaRPr>
          </a:p>
          <a:p>
            <a:pPr indent="0" lvl="0" marL="0" rtl="0" algn="l">
              <a:lnSpc>
                <a:spcPct val="90000"/>
              </a:lnSpc>
              <a:spcBef>
                <a:spcPts val="0"/>
              </a:spcBef>
              <a:spcAft>
                <a:spcPts val="1200"/>
              </a:spcAft>
              <a:buClr>
                <a:schemeClr val="dk1"/>
              </a:buClr>
              <a:buSzPts val="1200"/>
              <a:buFont typeface="Calibri"/>
              <a:buNone/>
            </a:pPr>
            <a:r>
              <a:t/>
            </a:r>
            <a:endParaRPr sz="1050"/>
          </a:p>
        </p:txBody>
      </p:sp>
      <p:sp>
        <p:nvSpPr>
          <p:cNvPr id="133" name="Google Shape;133;g13209cdccb9_0_155"/>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i="0" lang="en-US" sz="1100" u="none" cap="none" strike="noStrike">
                <a:solidFill>
                  <a:srgbClr val="000000"/>
                </a:solidFill>
                <a:latin typeface="Arial"/>
                <a:ea typeface="Arial"/>
                <a:cs typeface="Arial"/>
                <a:sym typeface="Arial"/>
              </a:rPr>
              <a:t>9</a:t>
            </a:r>
            <a:endParaRPr b="1" i="0" sz="1100" u="none" cap="none" strike="noStrike">
              <a:solidFill>
                <a:srgbClr val="000000"/>
              </a:solidFill>
              <a:latin typeface="Arial"/>
              <a:ea typeface="Arial"/>
              <a:cs typeface="Arial"/>
              <a:sym typeface="Arial"/>
            </a:endParaRPr>
          </a:p>
        </p:txBody>
      </p:sp>
      <p:pic>
        <p:nvPicPr>
          <p:cNvPr id="134" name="Google Shape;134;g13209cdccb9_0_155"/>
          <p:cNvPicPr preferRelativeResize="0"/>
          <p:nvPr/>
        </p:nvPicPr>
        <p:blipFill>
          <a:blip r:embed="rId5">
            <a:alphaModFix/>
          </a:blip>
          <a:stretch>
            <a:fillRect/>
          </a:stretch>
        </p:blipFill>
        <p:spPr>
          <a:xfrm>
            <a:off x="0" y="-7"/>
            <a:ext cx="6857999" cy="981157"/>
          </a:xfrm>
          <a:prstGeom prst="rect">
            <a:avLst/>
          </a:prstGeom>
          <a:noFill/>
          <a:ln>
            <a:noFill/>
          </a:ln>
        </p:spPr>
      </p:pic>
      <p:sp>
        <p:nvSpPr>
          <p:cNvPr id="135" name="Google Shape;135;g13209cdccb9_0_155"/>
          <p:cNvSpPr/>
          <p:nvPr/>
        </p:nvSpPr>
        <p:spPr>
          <a:xfrm>
            <a:off x="6441725" y="47025"/>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g13209cdccb9_0_155"/>
          <p:cNvSpPr txBox="1"/>
          <p:nvPr/>
        </p:nvSpPr>
        <p:spPr>
          <a:xfrm>
            <a:off x="6599375" y="-825"/>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6</a:t>
            </a:r>
            <a:endParaRPr b="1" i="0" sz="11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4"/>
          <p:cNvSpPr/>
          <p:nvPr/>
        </p:nvSpPr>
        <p:spPr>
          <a:xfrm>
            <a:off x="9525" y="650325"/>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lang="en-US"/>
              <a:t>Schedule </a:t>
            </a:r>
            <a:endParaRPr b="1" i="0" sz="1400" u="none" cap="none" strike="noStrike">
              <a:solidFill>
                <a:srgbClr val="000000"/>
              </a:solidFill>
            </a:endParaRPr>
          </a:p>
        </p:txBody>
      </p:sp>
      <p:sp>
        <p:nvSpPr>
          <p:cNvPr id="142" name="Google Shape;142;p4"/>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4"/>
          <p:cNvSpPr txBox="1"/>
          <p:nvPr/>
        </p:nvSpPr>
        <p:spPr>
          <a:xfrm>
            <a:off x="6523175" y="103950"/>
            <a:ext cx="1893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7</a:t>
            </a:r>
            <a:endParaRPr b="1" i="0" sz="1100" u="none" cap="none" strike="noStrike">
              <a:solidFill>
                <a:srgbClr val="000000"/>
              </a:solidFill>
              <a:latin typeface="Arial"/>
              <a:ea typeface="Arial"/>
              <a:cs typeface="Arial"/>
              <a:sym typeface="Arial"/>
            </a:endParaRPr>
          </a:p>
        </p:txBody>
      </p:sp>
      <p:pic>
        <p:nvPicPr>
          <p:cNvPr id="144" name="Google Shape;144;p4"/>
          <p:cNvPicPr preferRelativeResize="0"/>
          <p:nvPr/>
        </p:nvPicPr>
        <p:blipFill>
          <a:blip r:embed="rId3">
            <a:alphaModFix/>
          </a:blip>
          <a:stretch>
            <a:fillRect/>
          </a:stretch>
        </p:blipFill>
        <p:spPr>
          <a:xfrm>
            <a:off x="0" y="8162843"/>
            <a:ext cx="6857999" cy="981157"/>
          </a:xfrm>
          <a:prstGeom prst="rect">
            <a:avLst/>
          </a:prstGeom>
          <a:noFill/>
          <a:ln>
            <a:noFill/>
          </a:ln>
        </p:spPr>
      </p:pic>
      <p:pic>
        <p:nvPicPr>
          <p:cNvPr id="145" name="Google Shape;145;p4"/>
          <p:cNvPicPr preferRelativeResize="0"/>
          <p:nvPr/>
        </p:nvPicPr>
        <p:blipFill>
          <a:blip r:embed="rId4">
            <a:alphaModFix/>
          </a:blip>
          <a:stretch>
            <a:fillRect/>
          </a:stretch>
        </p:blipFill>
        <p:spPr>
          <a:xfrm>
            <a:off x="152400" y="1475338"/>
            <a:ext cx="6553202" cy="30448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13209cdccb9_0_107"/>
          <p:cNvSpPr/>
          <p:nvPr/>
        </p:nvSpPr>
        <p:spPr>
          <a:xfrm>
            <a:off x="0" y="1360761"/>
            <a:ext cx="1919100" cy="2247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g13209cdccb9_0_107"/>
          <p:cNvSpPr/>
          <p:nvPr/>
        </p:nvSpPr>
        <p:spPr>
          <a:xfrm>
            <a:off x="0" y="6698136"/>
            <a:ext cx="1919100" cy="2247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g13209cdccb9_0_107"/>
          <p:cNvSpPr/>
          <p:nvPr/>
        </p:nvSpPr>
        <p:spPr>
          <a:xfrm>
            <a:off x="0" y="2863061"/>
            <a:ext cx="1919100" cy="2247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3" name="Google Shape;153;g13209cdccb9_0_107"/>
          <p:cNvSpPr txBox="1"/>
          <p:nvPr/>
        </p:nvSpPr>
        <p:spPr>
          <a:xfrm>
            <a:off x="145200" y="1323088"/>
            <a:ext cx="4912500" cy="592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What you will receive</a:t>
            </a:r>
            <a:br>
              <a:rPr b="1" i="0" lang="en-US" sz="1050" u="none" cap="none" strike="noStrike">
                <a:solidFill>
                  <a:schemeClr val="dk1"/>
                </a:solidFill>
                <a:latin typeface="Arial"/>
                <a:ea typeface="Arial"/>
                <a:cs typeface="Arial"/>
                <a:sym typeface="Arial"/>
              </a:rPr>
            </a:br>
            <a:endParaRPr b="1" i="0" sz="1050" u="none" cap="none" strike="noStrike">
              <a:solidFill>
                <a:schemeClr val="dk1"/>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Font typeface="Arial"/>
              <a:buChar char="●"/>
            </a:pPr>
            <a:r>
              <a:rPr b="0" i="0" lang="en-US" sz="1050" u="none" cap="none" strike="noStrike">
                <a:solidFill>
                  <a:schemeClr val="dk1"/>
                </a:solidFill>
                <a:latin typeface="Arial"/>
                <a:ea typeface="Arial"/>
                <a:cs typeface="Arial"/>
                <a:sym typeface="Arial"/>
              </a:rPr>
              <a:t>T-shirt</a:t>
            </a:r>
            <a:endParaRPr b="0" i="0" sz="1050" u="none" cap="none" strike="noStrike">
              <a:solidFill>
                <a:schemeClr val="dk1"/>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Font typeface="Arial"/>
              <a:buChar char="●"/>
            </a:pPr>
            <a:r>
              <a:rPr b="0" i="0" lang="en-US" sz="1050" u="none" cap="none" strike="noStrike">
                <a:solidFill>
                  <a:schemeClr val="dk1"/>
                </a:solidFill>
                <a:latin typeface="Arial"/>
                <a:ea typeface="Arial"/>
                <a:cs typeface="Arial"/>
                <a:sym typeface="Arial"/>
              </a:rPr>
              <a:t>Swag (See </a:t>
            </a:r>
            <a:r>
              <a:rPr b="1" i="0" lang="en-US" sz="1050" u="none" cap="none" strike="noStrike">
                <a:solidFill>
                  <a:schemeClr val="dk1"/>
                </a:solidFill>
              </a:rPr>
              <a:t>Race Swag</a:t>
            </a:r>
            <a:r>
              <a:rPr b="0" i="0" lang="en-US" sz="1050" u="none" cap="none" strike="noStrike">
                <a:solidFill>
                  <a:schemeClr val="dk1"/>
                </a:solidFill>
                <a:latin typeface="Arial"/>
                <a:ea typeface="Arial"/>
                <a:cs typeface="Arial"/>
                <a:sym typeface="Arial"/>
              </a:rPr>
              <a:t> page pg .)</a:t>
            </a:r>
            <a:endParaRPr b="0" i="0" sz="1050" u="none" cap="none" strike="noStrike">
              <a:solidFill>
                <a:schemeClr val="dk1"/>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Font typeface="Arial"/>
              <a:buChar char="●"/>
            </a:pPr>
            <a:r>
              <a:rPr b="0" i="0" lang="en-US" sz="1050" u="none" cap="none" strike="noStrike">
                <a:solidFill>
                  <a:schemeClr val="dk1"/>
                </a:solidFill>
                <a:latin typeface="Arial"/>
                <a:ea typeface="Arial"/>
                <a:cs typeface="Arial"/>
                <a:sym typeface="Arial"/>
              </a:rPr>
              <a:t>Athlete Kit (Bib, Timing Chip)</a:t>
            </a:r>
            <a:endParaRPr b="0" i="0" sz="1050" u="none" cap="none" strike="noStrike">
              <a:solidFill>
                <a:schemeClr val="dk1"/>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Font typeface="Arial"/>
              <a:buChar char="●"/>
            </a:pPr>
            <a:r>
              <a:rPr b="0" i="0" lang="en-US" sz="1050" u="none" cap="none" strike="noStrike">
                <a:solidFill>
                  <a:schemeClr val="dk1"/>
                </a:solidFill>
                <a:latin typeface="Arial"/>
                <a:ea typeface="Arial"/>
                <a:cs typeface="Arial"/>
                <a:sym typeface="Arial"/>
              </a:rPr>
              <a:t>Wristband</a:t>
            </a:r>
            <a:endParaRPr b="0" i="0" sz="1050" u="none" cap="none" strike="noStrike">
              <a:solidFill>
                <a:schemeClr val="dk1"/>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Char char="●"/>
            </a:pPr>
            <a:r>
              <a:rPr lang="en-US" sz="1050">
                <a:solidFill>
                  <a:schemeClr val="dk1"/>
                </a:solidFill>
              </a:rPr>
              <a:t>*Finishers </a:t>
            </a:r>
            <a:r>
              <a:rPr lang="en-US" sz="1050">
                <a:solidFill>
                  <a:schemeClr val="dk1"/>
                </a:solidFill>
              </a:rPr>
              <a:t>Medal</a:t>
            </a:r>
            <a:endParaRPr sz="1050">
              <a:solidFill>
                <a:schemeClr val="dk1"/>
              </a:solidFill>
            </a:endParaRPr>
          </a:p>
          <a:p>
            <a:pPr indent="0" lvl="0" marL="0" marR="0" rtl="0" algn="l">
              <a:lnSpc>
                <a:spcPct val="115000"/>
              </a:lnSpc>
              <a:spcBef>
                <a:spcPts val="0"/>
              </a:spcBef>
              <a:spcAft>
                <a:spcPts val="0"/>
              </a:spcAft>
              <a:buNone/>
            </a:pPr>
            <a:r>
              <a:rPr lang="en-US" sz="1050">
                <a:solidFill>
                  <a:schemeClr val="dk1"/>
                </a:solidFill>
              </a:rPr>
              <a:t>*Finishers medal will be handed out after the finish line </a:t>
            </a:r>
            <a:endParaRPr sz="1050">
              <a:solidFill>
                <a:schemeClr val="dk1"/>
              </a:solidFill>
            </a:endParaRPr>
          </a:p>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chemeClr val="dk1"/>
                </a:solidFill>
                <a:latin typeface="Arial"/>
                <a:ea typeface="Arial"/>
                <a:cs typeface="Arial"/>
                <a:sym typeface="Arial"/>
              </a:rPr>
              <a:t>Packet pick up location </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1" lang="en-US" sz="1050" u="sng">
                <a:solidFill>
                  <a:schemeClr val="hlink"/>
                </a:solidFill>
                <a:hlinkClick r:id="rId3"/>
              </a:rPr>
              <a:t>Matrix Hotel</a:t>
            </a:r>
            <a:r>
              <a:rPr b="1" lang="en-US" sz="1050">
                <a:solidFill>
                  <a:srgbClr val="FF0000"/>
                </a:solidFill>
              </a:rPr>
              <a:t> 10640 100 Ave</a:t>
            </a:r>
            <a:endParaRPr b="1" i="0" sz="1050" u="none" cap="none" strike="noStrike">
              <a:solidFill>
                <a:srgbClr val="FF0000"/>
              </a:solidFill>
              <a:latin typeface="Arial"/>
              <a:ea typeface="Arial"/>
              <a:cs typeface="Arial"/>
              <a:sym typeface="Arial"/>
            </a:endParaRPr>
          </a:p>
          <a:p>
            <a:pPr indent="-295275" lvl="0" marL="457200" marR="0" rtl="0" algn="l">
              <a:lnSpc>
                <a:spcPct val="115000"/>
              </a:lnSpc>
              <a:spcBef>
                <a:spcPts val="0"/>
              </a:spcBef>
              <a:spcAft>
                <a:spcPts val="0"/>
              </a:spcAft>
              <a:buClr>
                <a:schemeClr val="dk1"/>
              </a:buClr>
              <a:buSzPts val="1050"/>
              <a:buFont typeface="Arial"/>
              <a:buChar char="●"/>
            </a:pPr>
            <a:r>
              <a:rPr b="1" lang="en-US" sz="1050">
                <a:solidFill>
                  <a:schemeClr val="dk1"/>
                </a:solidFill>
              </a:rPr>
              <a:t>Saturday August, 13th</a:t>
            </a:r>
            <a:endParaRPr b="1" i="0" sz="1050" u="none" cap="none" strike="noStrike">
              <a:solidFill>
                <a:schemeClr val="dk1"/>
              </a:solidFill>
              <a:latin typeface="Arial"/>
              <a:ea typeface="Arial"/>
              <a:cs typeface="Arial"/>
              <a:sym typeface="Arial"/>
            </a:endParaRPr>
          </a:p>
          <a:p>
            <a:pPr indent="457200" lvl="0" marL="0" marR="0" rtl="0" algn="l">
              <a:lnSpc>
                <a:spcPct val="115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Time:</a:t>
            </a:r>
            <a:r>
              <a:rPr lang="en-US" sz="1050">
                <a:solidFill>
                  <a:schemeClr val="dk1"/>
                </a:solidFill>
              </a:rPr>
              <a:t> 10:00am</a:t>
            </a:r>
            <a:r>
              <a:rPr b="0" i="0" lang="en-US" sz="1050" u="none" cap="none" strike="noStrike">
                <a:solidFill>
                  <a:schemeClr val="dk1"/>
                </a:solidFill>
                <a:latin typeface="Arial"/>
                <a:ea typeface="Arial"/>
                <a:cs typeface="Arial"/>
                <a:sym typeface="Arial"/>
              </a:rPr>
              <a:t>- </a:t>
            </a:r>
            <a:r>
              <a:rPr lang="en-US" sz="1050">
                <a:solidFill>
                  <a:schemeClr val="dk1"/>
                </a:solidFill>
              </a:rPr>
              <a:t>4</a:t>
            </a:r>
            <a:r>
              <a:rPr b="0" i="0" lang="en-US" sz="1050" u="none" cap="none" strike="noStrike">
                <a:solidFill>
                  <a:schemeClr val="dk1"/>
                </a:solidFill>
                <a:latin typeface="Arial"/>
                <a:ea typeface="Arial"/>
                <a:cs typeface="Arial"/>
                <a:sym typeface="Arial"/>
              </a:rPr>
              <a:t>:00 PM</a:t>
            </a:r>
            <a:endParaRPr b="0" i="0" sz="1050" u="none" cap="none" strike="noStrike">
              <a:solidFill>
                <a:schemeClr val="dk1"/>
              </a:solidFill>
              <a:latin typeface="Arial"/>
              <a:ea typeface="Arial"/>
              <a:cs typeface="Arial"/>
              <a:sym typeface="Arial"/>
            </a:endParaRPr>
          </a:p>
          <a:p>
            <a:pPr indent="0" lvl="0" marL="457200" marR="0" rtl="0" algn="l">
              <a:lnSpc>
                <a:spcPct val="115000"/>
              </a:lnSpc>
              <a:spcBef>
                <a:spcPts val="0"/>
              </a:spcBef>
              <a:spcAft>
                <a:spcPts val="0"/>
              </a:spcAft>
              <a:buNone/>
            </a:pPr>
            <a:r>
              <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1" i="0" lang="en-US" sz="1050" u="none" cap="none" strike="noStrike">
                <a:solidFill>
                  <a:srgbClr val="FFED00"/>
                </a:solidFill>
                <a:highlight>
                  <a:schemeClr val="dk1"/>
                </a:highlight>
                <a:latin typeface="Arial"/>
                <a:ea typeface="Arial"/>
                <a:cs typeface="Arial"/>
                <a:sym typeface="Arial"/>
              </a:rPr>
              <a:t>NOTE:</a:t>
            </a:r>
            <a:r>
              <a:rPr b="1" i="0" lang="en-US" sz="1050" u="none" cap="none" strike="noStrike">
                <a:solidFill>
                  <a:srgbClr val="FF9023"/>
                </a:solidFill>
                <a:latin typeface="Arial"/>
                <a:ea typeface="Arial"/>
                <a:cs typeface="Arial"/>
                <a:sym typeface="Arial"/>
              </a:rPr>
              <a:t> </a:t>
            </a:r>
            <a:r>
              <a:rPr b="0" i="0" lang="en-US" sz="1050" u="none" cap="none" strike="noStrike">
                <a:solidFill>
                  <a:schemeClr val="dk1"/>
                </a:solidFill>
                <a:latin typeface="Arial"/>
                <a:ea typeface="Arial"/>
                <a:cs typeface="Arial"/>
                <a:sym typeface="Arial"/>
              </a:rPr>
              <a:t>Bib pick up: You will be required to show your photo ID at Packet Pick Up. Please have it with you and ready to show the volunteers and staff in order to collect your packet.</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Race Packets are assigned based on the distance chosen at registration and your start corral is assigned based on the answer to the average speed question during registration. Your wave will be assigned to you in your race packet and will not be available in advance.</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rPr b="0" i="0" lang="en-US" sz="1050" u="none" cap="none" strike="noStrike">
                <a:solidFill>
                  <a:schemeClr val="dk1"/>
                </a:solidFill>
                <a:latin typeface="Arial"/>
                <a:ea typeface="Arial"/>
                <a:cs typeface="Arial"/>
                <a:sym typeface="Arial"/>
              </a:rPr>
              <a:t>Changes to your registration, including changing distances, should be done prior to the event weekend by emailing </a:t>
            </a:r>
            <a:r>
              <a:rPr b="0" i="0" lang="en-US" sz="1050" u="sng" cap="none" strike="noStrike">
                <a:solidFill>
                  <a:schemeClr val="hlink"/>
                </a:solidFill>
                <a:latin typeface="Arial"/>
                <a:ea typeface="Arial"/>
                <a:cs typeface="Arial"/>
                <a:sym typeface="Arial"/>
                <a:hlinkClick r:id="rId4"/>
              </a:rPr>
              <a:t>info@mbevents.ca</a:t>
            </a:r>
            <a:endParaRPr b="0"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1" i="0" sz="1050" u="none" cap="none" strike="noStrike">
              <a:solidFill>
                <a:schemeClr val="dk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1050"/>
              <a:buFont typeface="Arial"/>
              <a:buNone/>
            </a:pPr>
            <a:r>
              <a:t/>
            </a:r>
            <a:endParaRPr b="1" sz="1050">
              <a:solidFill>
                <a:schemeClr val="dk1"/>
              </a:solidFill>
            </a:endParaRPr>
          </a:p>
          <a:p>
            <a:pPr indent="0" lvl="0" marL="0" marR="0" rtl="0" algn="l">
              <a:lnSpc>
                <a:spcPct val="115000"/>
              </a:lnSpc>
              <a:spcBef>
                <a:spcPts val="0"/>
              </a:spcBef>
              <a:spcAft>
                <a:spcPts val="0"/>
              </a:spcAft>
              <a:buClr>
                <a:srgbClr val="000000"/>
              </a:buClr>
              <a:buSzPts val="1050"/>
              <a:buFont typeface="Arial"/>
              <a:buNone/>
            </a:pPr>
            <a:r>
              <a:rPr b="1" lang="en-US" sz="1050">
                <a:solidFill>
                  <a:schemeClr val="dk1"/>
                </a:solidFill>
              </a:rPr>
              <a:t>Timing Chip</a:t>
            </a:r>
            <a:endParaRPr b="1" i="0" sz="1050" u="none" cap="none" strike="noStrike">
              <a:solidFill>
                <a:schemeClr val="dk1"/>
              </a:solidFill>
            </a:endParaRPr>
          </a:p>
          <a:p>
            <a:pPr indent="0" lvl="0" marL="0" marR="0" rtl="0" algn="l">
              <a:lnSpc>
                <a:spcPct val="115000"/>
              </a:lnSpc>
              <a:spcBef>
                <a:spcPts val="0"/>
              </a:spcBef>
              <a:spcAft>
                <a:spcPts val="0"/>
              </a:spcAft>
              <a:buClr>
                <a:srgbClr val="000000"/>
              </a:buClr>
              <a:buSzPts val="1050"/>
              <a:buFont typeface="Arial"/>
              <a:buNone/>
            </a:pPr>
            <a:r>
              <a:t/>
            </a:r>
            <a:endParaRPr b="0" i="0" sz="1050" u="none" cap="none" strike="noStrike">
              <a:solidFill>
                <a:schemeClr val="dk1"/>
              </a:solidFill>
              <a:latin typeface="Arial"/>
              <a:ea typeface="Arial"/>
              <a:cs typeface="Arial"/>
              <a:sym typeface="Arial"/>
            </a:endParaRPr>
          </a:p>
        </p:txBody>
      </p:sp>
      <p:pic>
        <p:nvPicPr>
          <p:cNvPr id="154" name="Google Shape;154;g13209cdccb9_0_107"/>
          <p:cNvPicPr preferRelativeResize="0"/>
          <p:nvPr/>
        </p:nvPicPr>
        <p:blipFill rotWithShape="1">
          <a:blip r:embed="rId5">
            <a:alphaModFix/>
          </a:blip>
          <a:srcRect b="0" l="0" r="0" t="0"/>
          <a:stretch/>
        </p:blipFill>
        <p:spPr>
          <a:xfrm rot="-5400000">
            <a:off x="2939724" y="2939745"/>
            <a:ext cx="6858001" cy="978530"/>
          </a:xfrm>
          <a:prstGeom prst="rect">
            <a:avLst/>
          </a:prstGeom>
          <a:noFill/>
          <a:ln>
            <a:noFill/>
          </a:ln>
        </p:spPr>
      </p:pic>
      <p:sp>
        <p:nvSpPr>
          <p:cNvPr id="155" name="Google Shape;155;g13209cdccb9_0_107"/>
          <p:cNvSpPr/>
          <p:nvPr/>
        </p:nvSpPr>
        <p:spPr>
          <a:xfrm>
            <a:off x="5981700" y="4476775"/>
            <a:ext cx="876300" cy="4667400"/>
          </a:xfrm>
          <a:prstGeom prst="rect">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g13209cdccb9_0_107"/>
          <p:cNvSpPr/>
          <p:nvPr/>
        </p:nvSpPr>
        <p:spPr>
          <a:xfrm>
            <a:off x="5879450" y="0"/>
            <a:ext cx="102300" cy="9144000"/>
          </a:xfrm>
          <a:prstGeom prst="rect">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g13209cdccb9_0_107"/>
          <p:cNvSpPr/>
          <p:nvPr/>
        </p:nvSpPr>
        <p:spPr>
          <a:xfrm>
            <a:off x="0" y="648100"/>
            <a:ext cx="5057700" cy="466800"/>
          </a:xfrm>
          <a:prstGeom prst="rect">
            <a:avLst/>
          </a:prstGeom>
          <a:solidFill>
            <a:srgbClr val="FFED00"/>
          </a:solidFill>
          <a:ln cap="flat" cmpd="sng" w="9525">
            <a:solidFill>
              <a:srgbClr val="FFED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13209cdccb9_0_107"/>
          <p:cNvSpPr txBox="1"/>
          <p:nvPr>
            <p:ph type="title"/>
          </p:nvPr>
        </p:nvSpPr>
        <p:spPr>
          <a:xfrm>
            <a:off x="95250" y="402250"/>
            <a:ext cx="2895600" cy="9585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300"/>
              <a:buFont typeface="Calibri"/>
              <a:buNone/>
            </a:pPr>
            <a:r>
              <a:rPr b="1" lang="en-US" sz="2150"/>
              <a:t>Packet Pick Up</a:t>
            </a:r>
            <a:endParaRPr b="1" sz="2150"/>
          </a:p>
        </p:txBody>
      </p:sp>
      <p:sp>
        <p:nvSpPr>
          <p:cNvPr id="159" name="Google Shape;159;g13209cdccb9_0_107"/>
          <p:cNvSpPr/>
          <p:nvPr/>
        </p:nvSpPr>
        <p:spPr>
          <a:xfrm>
            <a:off x="6453350" y="151800"/>
            <a:ext cx="504600" cy="258300"/>
          </a:xfrm>
          <a:prstGeom prst="parallelogram">
            <a:avLst>
              <a:gd fmla="val 25000" name="adj"/>
            </a:avLst>
          </a:prstGeom>
          <a:solidFill>
            <a:srgbClr val="FFED00"/>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g13209cdccb9_0_107"/>
          <p:cNvSpPr txBox="1"/>
          <p:nvPr/>
        </p:nvSpPr>
        <p:spPr>
          <a:xfrm>
            <a:off x="6521550" y="103950"/>
            <a:ext cx="504600" cy="354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100"/>
              <a:buFont typeface="Arial"/>
              <a:buNone/>
            </a:pPr>
            <a:r>
              <a:rPr b="1" lang="en-US" sz="1100"/>
              <a:t>8</a:t>
            </a:r>
            <a:endParaRPr b="1" i="0" sz="1100" u="none" cap="none" strike="noStrike">
              <a:solidFill>
                <a:srgbClr val="000000"/>
              </a:solidFill>
              <a:latin typeface="Arial"/>
              <a:ea typeface="Arial"/>
              <a:cs typeface="Arial"/>
              <a:sym typeface="Arial"/>
            </a:endParaRPr>
          </a:p>
        </p:txBody>
      </p:sp>
      <p:pic>
        <p:nvPicPr>
          <p:cNvPr id="161" name="Google Shape;161;g13209cdccb9_0_107"/>
          <p:cNvPicPr preferRelativeResize="0"/>
          <p:nvPr/>
        </p:nvPicPr>
        <p:blipFill rotWithShape="1">
          <a:blip r:embed="rId6">
            <a:alphaModFix/>
          </a:blip>
          <a:srcRect b="0" l="0" r="0" t="0"/>
          <a:stretch/>
        </p:blipFill>
        <p:spPr>
          <a:xfrm>
            <a:off x="2203625" y="3190600"/>
            <a:ext cx="258300" cy="258300"/>
          </a:xfrm>
          <a:prstGeom prst="rect">
            <a:avLst/>
          </a:prstGeom>
          <a:noFill/>
          <a:ln>
            <a:noFill/>
          </a:ln>
        </p:spPr>
      </p:pic>
      <p:pic>
        <p:nvPicPr>
          <p:cNvPr id="162" name="Google Shape;162;g13209cdccb9_0_107"/>
          <p:cNvPicPr preferRelativeResize="0"/>
          <p:nvPr/>
        </p:nvPicPr>
        <p:blipFill>
          <a:blip r:embed="rId7">
            <a:alphaModFix/>
          </a:blip>
          <a:stretch>
            <a:fillRect/>
          </a:stretch>
        </p:blipFill>
        <p:spPr>
          <a:xfrm>
            <a:off x="2762250" y="6572250"/>
            <a:ext cx="2736200" cy="2457450"/>
          </a:xfrm>
          <a:prstGeom prst="rect">
            <a:avLst/>
          </a:prstGeom>
          <a:noFill/>
          <a:ln>
            <a:noFill/>
          </a:ln>
        </p:spPr>
      </p:pic>
      <p:sp>
        <p:nvSpPr>
          <p:cNvPr id="163" name="Google Shape;163;g13209cdccb9_0_107"/>
          <p:cNvSpPr txBox="1"/>
          <p:nvPr/>
        </p:nvSpPr>
        <p:spPr>
          <a:xfrm>
            <a:off x="95250" y="7267575"/>
            <a:ext cx="2286000" cy="1143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050"/>
              <a:buFont typeface="Arial"/>
              <a:buNone/>
            </a:pPr>
            <a:r>
              <a:rPr lang="en-US" sz="1050">
                <a:solidFill>
                  <a:schemeClr val="dk1"/>
                </a:solidFill>
              </a:rPr>
              <a:t>This is a chip-timed race! You will receive a timing chip during packet pickup that MUST be attached to your left ankle.  </a:t>
            </a:r>
            <a:r>
              <a:rPr i="1" lang="en-US" sz="1050">
                <a:solidFill>
                  <a:schemeClr val="dk1"/>
                </a:solidFill>
              </a:rPr>
              <a:t>See image &gt;</a:t>
            </a:r>
            <a:endParaRPr i="1" sz="1050">
              <a:solidFill>
                <a:schemeClr val="dk1"/>
              </a:solidFill>
            </a:endParaRPr>
          </a:p>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2022-03-02T18:15:33Z</dcterms:created>
  <dc:creator>Cathy Walker</dc:creator>
</cp:coreProperties>
</file>